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51"/>
  </p:notesMasterIdLst>
  <p:handoutMasterIdLst>
    <p:handoutMasterId r:id="rId52"/>
  </p:handoutMasterIdLst>
  <p:sldIdLst>
    <p:sldId id="256" r:id="rId2"/>
    <p:sldId id="305" r:id="rId3"/>
    <p:sldId id="30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38">
          <p15:clr>
            <a:srgbClr val="A4A3A4"/>
          </p15:clr>
        </p15:guide>
        <p15:guide id="2" orient="horz" pos="708">
          <p15:clr>
            <a:srgbClr val="A4A3A4"/>
          </p15:clr>
        </p15:guide>
        <p15:guide id="3" pos="4863">
          <p15:clr>
            <a:srgbClr val="A4A3A4"/>
          </p15:clr>
        </p15:guide>
        <p15:guide id="4" pos="2832">
          <p15:clr>
            <a:srgbClr val="A4A3A4"/>
          </p15:clr>
        </p15:guide>
        <p15:guide id="5" pos="245">
          <p15:clr>
            <a:srgbClr val="A4A3A4"/>
          </p15:clr>
        </p15:guide>
        <p15:guide id="6" pos="2882">
          <p15:clr>
            <a:srgbClr val="A4A3A4"/>
          </p15:clr>
        </p15:guide>
        <p15:guide id="7" pos="5488">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638"/>
        <p:guide orient="horz" pos="708"/>
        <p:guide pos="4863"/>
        <p:guide pos="2832"/>
        <p:guide pos="245"/>
        <p:guide pos="2882"/>
        <p:guide pos="5488"/>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9E47DD6-1166-C946-9D20-9C38F5560EEA}" type="slidenum">
              <a:rPr lang="en-US"/>
              <a:pPr>
                <a:defRPr/>
              </a:pPr>
              <a:t>15</a:t>
            </a:fld>
            <a:endParaRPr lang="en-US"/>
          </a:p>
        </p:txBody>
      </p:sp>
      <p:sp>
        <p:nvSpPr>
          <p:cNvPr id="99840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969977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2EE28BC-6967-F248-949B-B340FFAFAAD1}" type="slidenum">
              <a:rPr lang="en-US"/>
              <a:pPr>
                <a:defRPr/>
              </a:pPr>
              <a:t>16</a:t>
            </a:fld>
            <a:endParaRPr lang="en-US"/>
          </a:p>
        </p:txBody>
      </p:sp>
      <p:sp>
        <p:nvSpPr>
          <p:cNvPr id="1000450"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172648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85A4583-34A1-5344-B8E4-7997493CE93E}" type="slidenum">
              <a:rPr lang="en-US"/>
              <a:pPr>
                <a:defRPr/>
              </a:pPr>
              <a:t>17</a:t>
            </a:fld>
            <a:endParaRPr lang="en-US"/>
          </a:p>
        </p:txBody>
      </p:sp>
      <p:sp>
        <p:nvSpPr>
          <p:cNvPr id="1002498"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03650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5B788FB-9306-964C-B662-F58F72399745}" type="slidenum">
              <a:rPr lang="en-US"/>
              <a:pPr>
                <a:defRPr/>
              </a:pPr>
              <a:t>18</a:t>
            </a:fld>
            <a:endParaRPr lang="en-US"/>
          </a:p>
        </p:txBody>
      </p:sp>
      <p:sp>
        <p:nvSpPr>
          <p:cNvPr id="100454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9913246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73895F6-F8B4-7E4E-A3B8-1C569CCF989A}" type="slidenum">
              <a:rPr lang="en-US"/>
              <a:pPr>
                <a:defRPr/>
              </a:pPr>
              <a:t>20</a:t>
            </a:fld>
            <a:endParaRPr lang="en-US"/>
          </a:p>
        </p:txBody>
      </p:sp>
      <p:sp>
        <p:nvSpPr>
          <p:cNvPr id="1007618" name="Rectangle 2"/>
          <p:cNvSpPr>
            <a:spLocks noGrp="1" noRot="1" noChangeAspect="1" noChangeArrowheads="1" noTextEdit="1"/>
          </p:cNvSpPr>
          <p:nvPr>
            <p:ph type="sldImg"/>
          </p:nvPr>
        </p:nvSpPr>
        <p:spPr>
          <a:xfrm>
            <a:off x="2111375" y="646113"/>
            <a:ext cx="2870200" cy="2152650"/>
          </a:xfrm>
          <a:ln cap="flat"/>
          <a:extLst>
            <a:ext uri="{FAA26D3D-D897-4be2-8F04-BA451C77F1D7}">
              <ma14:placeholderFlag xmlns="" xmlns:ma14="http://schemas.microsoft.com/office/mac/drawingml/2011/main" val="1"/>
            </a:ext>
          </a:extLst>
        </p:spPr>
      </p:sp>
      <p:sp>
        <p:nvSpPr>
          <p:cNvPr id="1007619" name="Rectangle 3"/>
          <p:cNvSpPr>
            <a:spLocks noGrp="1" noChangeArrowheads="1"/>
          </p:cNvSpPr>
          <p:nvPr>
            <p:ph type="body" idx="1"/>
          </p:nvPr>
        </p:nvSpPr>
        <p:spPr>
          <a:xfrm>
            <a:off x="596066" y="2922946"/>
            <a:ext cx="6136063" cy="6105602"/>
          </a:xfrm>
          <a:ln/>
        </p:spPr>
        <p:txBody>
          <a:bodyPr lIns="99787" tIns="51676" rIns="99787" bIns="51676"/>
          <a:lstStyle/>
          <a:p>
            <a:pPr defTabSz="1003049">
              <a:defRPr/>
            </a:pPr>
            <a:endParaRPr lang="en-US" smtClean="0">
              <a:cs typeface="+mn-cs"/>
            </a:endParaRPr>
          </a:p>
        </p:txBody>
      </p:sp>
    </p:spTree>
    <p:extLst>
      <p:ext uri="{BB962C8B-B14F-4D97-AF65-F5344CB8AC3E}">
        <p14:creationId xmlns:p14="http://schemas.microsoft.com/office/powerpoint/2010/main" val="6169197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89C07C3-726E-484D-8D01-A1EEFB1FFD36}" type="slidenum">
              <a:rPr lang="en-US"/>
              <a:pPr>
                <a:defRPr/>
              </a:pPr>
              <a:t>21</a:t>
            </a:fld>
            <a:endParaRPr lang="en-US"/>
          </a:p>
        </p:txBody>
      </p:sp>
      <p:sp>
        <p:nvSpPr>
          <p:cNvPr id="100966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956349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DC95730-47AF-9E4C-BDA5-07F4169B0AD9}" type="slidenum">
              <a:rPr lang="en-US"/>
              <a:pPr>
                <a:defRPr/>
              </a:pPr>
              <a:t>22</a:t>
            </a:fld>
            <a:endParaRPr lang="en-US"/>
          </a:p>
        </p:txBody>
      </p:sp>
      <p:sp>
        <p:nvSpPr>
          <p:cNvPr id="101171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438972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0F3FF22-3601-414F-B334-033FF858386B}" type="slidenum">
              <a:rPr lang="en-US"/>
              <a:pPr>
                <a:defRPr/>
              </a:pPr>
              <a:t>23</a:t>
            </a:fld>
            <a:endParaRPr lang="en-US"/>
          </a:p>
        </p:txBody>
      </p:sp>
      <p:sp>
        <p:nvSpPr>
          <p:cNvPr id="91136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663048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65E4CEA-18FF-5347-BD7A-CB308FDF7C8A}" type="slidenum">
              <a:rPr lang="en-US"/>
              <a:pPr>
                <a:defRPr/>
              </a:pPr>
              <a:t>24</a:t>
            </a:fld>
            <a:endParaRPr lang="en-US"/>
          </a:p>
        </p:txBody>
      </p:sp>
      <p:sp>
        <p:nvSpPr>
          <p:cNvPr id="913410"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161883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D8136E7-9FC3-5845-8222-668D12E76A72}" type="slidenum">
              <a:rPr lang="en-US"/>
              <a:pPr>
                <a:defRPr/>
              </a:pPr>
              <a:t>25</a:t>
            </a:fld>
            <a:endParaRPr lang="en-US"/>
          </a:p>
        </p:txBody>
      </p:sp>
      <p:sp>
        <p:nvSpPr>
          <p:cNvPr id="818178"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745437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894D37F2-5087-5F4A-B619-16BE31B4E9A0}" type="slidenum">
              <a:rPr lang="en-US"/>
              <a:pPr>
                <a:defRPr/>
              </a:pPr>
              <a:t>4</a:t>
            </a:fld>
            <a:endParaRPr lang="en-US"/>
          </a:p>
        </p:txBody>
      </p:sp>
      <p:sp>
        <p:nvSpPr>
          <p:cNvPr id="78848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1210882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D75C496-A96C-6946-B9E7-B507D98B4A90}" type="slidenum">
              <a:rPr lang="en-US"/>
              <a:pPr>
                <a:defRPr/>
              </a:pPr>
              <a:t>26</a:t>
            </a:fld>
            <a:endParaRPr lang="en-US"/>
          </a:p>
        </p:txBody>
      </p:sp>
      <p:sp>
        <p:nvSpPr>
          <p:cNvPr id="82227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124558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DF4E3DC-174B-F445-872E-5CDDAA10C221}" type="slidenum">
              <a:rPr lang="en-US"/>
              <a:pPr>
                <a:defRPr/>
              </a:pPr>
              <a:t>27</a:t>
            </a:fld>
            <a:endParaRPr lang="en-US"/>
          </a:p>
        </p:txBody>
      </p:sp>
      <p:sp>
        <p:nvSpPr>
          <p:cNvPr id="82432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915595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54DE96B-8E55-F546-A4C4-F407BD4A8B11}" type="slidenum">
              <a:rPr lang="en-US"/>
              <a:pPr>
                <a:defRPr/>
              </a:pPr>
              <a:t>28</a:t>
            </a:fld>
            <a:endParaRPr lang="en-US"/>
          </a:p>
        </p:txBody>
      </p:sp>
      <p:sp>
        <p:nvSpPr>
          <p:cNvPr id="826370"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026353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6C5F731-AD22-054D-8902-2F85B2537244}" type="slidenum">
              <a:rPr lang="en-US"/>
              <a:pPr>
                <a:defRPr/>
              </a:pPr>
              <a:t>29</a:t>
            </a:fld>
            <a:endParaRPr lang="en-US"/>
          </a:p>
        </p:txBody>
      </p:sp>
      <p:sp>
        <p:nvSpPr>
          <p:cNvPr id="83046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4151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C42712A-C948-D744-A6E7-B9151C708840}" type="slidenum">
              <a:rPr lang="en-US"/>
              <a:pPr>
                <a:defRPr/>
              </a:pPr>
              <a:t>30</a:t>
            </a:fld>
            <a:endParaRPr lang="en-US"/>
          </a:p>
        </p:txBody>
      </p:sp>
      <p:sp>
        <p:nvSpPr>
          <p:cNvPr id="976898"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958872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3F9AABD-2561-FD4D-B65F-A6A5EC06DDFE}" type="slidenum">
              <a:rPr lang="en-US"/>
              <a:pPr>
                <a:defRPr/>
              </a:pPr>
              <a:t>31</a:t>
            </a:fld>
            <a:endParaRPr lang="en-US"/>
          </a:p>
        </p:txBody>
      </p:sp>
      <p:sp>
        <p:nvSpPr>
          <p:cNvPr id="83251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8506985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E8D122E-2852-DD4B-80CE-AFEA66464CC1}" type="slidenum">
              <a:rPr lang="en-US"/>
              <a:pPr>
                <a:defRPr/>
              </a:pPr>
              <a:t>32</a:t>
            </a:fld>
            <a:endParaRPr lang="en-US"/>
          </a:p>
        </p:txBody>
      </p:sp>
      <p:sp>
        <p:nvSpPr>
          <p:cNvPr id="83456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759208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3F238C4-6C59-1346-9CF5-AAC8EB9FA771}" type="slidenum">
              <a:rPr lang="en-US"/>
              <a:pPr>
                <a:defRPr/>
              </a:pPr>
              <a:t>33</a:t>
            </a:fld>
            <a:endParaRPr lang="en-US"/>
          </a:p>
        </p:txBody>
      </p:sp>
      <p:sp>
        <p:nvSpPr>
          <p:cNvPr id="96256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6082902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63E5992-14AF-E141-B1BC-DF53E3C71264}" type="slidenum">
              <a:rPr lang="en-US"/>
              <a:pPr>
                <a:defRPr/>
              </a:pPr>
              <a:t>34</a:t>
            </a:fld>
            <a:endParaRPr lang="en-US"/>
          </a:p>
        </p:txBody>
      </p:sp>
      <p:sp>
        <p:nvSpPr>
          <p:cNvPr id="96051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7081764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8E063EB-E922-294E-801E-DC34D1CB77B1}" type="slidenum">
              <a:rPr lang="en-US"/>
              <a:pPr>
                <a:defRPr/>
              </a:pPr>
              <a:t>35</a:t>
            </a:fld>
            <a:endParaRPr lang="en-US"/>
          </a:p>
        </p:txBody>
      </p:sp>
      <p:sp>
        <p:nvSpPr>
          <p:cNvPr id="101888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437211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91B2E67-59FC-DF41-B9BF-240EAAFCF965}" type="slidenum">
              <a:rPr lang="en-US"/>
              <a:pPr>
                <a:defRPr/>
              </a:pPr>
              <a:t>5</a:t>
            </a:fld>
            <a:endParaRPr lang="en-US"/>
          </a:p>
        </p:txBody>
      </p:sp>
      <p:sp>
        <p:nvSpPr>
          <p:cNvPr id="79462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6208905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C6D61F9-C1AE-074B-A921-B5CFD3F8B885}" type="slidenum">
              <a:rPr lang="en-US"/>
              <a:pPr>
                <a:defRPr/>
              </a:pPr>
              <a:t>36</a:t>
            </a:fld>
            <a:endParaRPr lang="en-US"/>
          </a:p>
        </p:txBody>
      </p:sp>
      <p:sp>
        <p:nvSpPr>
          <p:cNvPr id="84582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174947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302E0BA-BB62-A34F-8E5F-03F668B73A9D}" type="slidenum">
              <a:rPr lang="en-US"/>
              <a:pPr>
                <a:defRPr/>
              </a:pPr>
              <a:t>37</a:t>
            </a:fld>
            <a:endParaRPr lang="en-US"/>
          </a:p>
        </p:txBody>
      </p:sp>
      <p:sp>
        <p:nvSpPr>
          <p:cNvPr id="98611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541595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ACBCBEE-3E22-2E49-938D-E73F7C94D0FE}" type="slidenum">
              <a:rPr lang="en-US"/>
              <a:pPr>
                <a:defRPr/>
              </a:pPr>
              <a:t>38</a:t>
            </a:fld>
            <a:endParaRPr lang="en-US"/>
          </a:p>
        </p:txBody>
      </p:sp>
      <p:sp>
        <p:nvSpPr>
          <p:cNvPr id="98406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6260598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A56EFD2-3AAD-4F48-A6CA-63FF8848949B}" type="slidenum">
              <a:rPr lang="en-US"/>
              <a:pPr>
                <a:defRPr/>
              </a:pPr>
              <a:t>39</a:t>
            </a:fld>
            <a:endParaRPr lang="en-US"/>
          </a:p>
        </p:txBody>
      </p:sp>
      <p:sp>
        <p:nvSpPr>
          <p:cNvPr id="85811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2861723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6F8C0F4-14F7-0A41-8F05-D280621FDAD0}" type="slidenum">
              <a:rPr lang="en-US"/>
              <a:pPr>
                <a:defRPr/>
              </a:pPr>
              <a:t>40</a:t>
            </a:fld>
            <a:endParaRPr lang="en-US"/>
          </a:p>
        </p:txBody>
      </p:sp>
      <p:sp>
        <p:nvSpPr>
          <p:cNvPr id="860162"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8357481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D891094-03B9-834E-9B70-4E86EBC7356C}" type="slidenum">
              <a:rPr lang="en-US"/>
              <a:pPr>
                <a:defRPr/>
              </a:pPr>
              <a:t>41</a:t>
            </a:fld>
            <a:endParaRPr lang="en-US"/>
          </a:p>
        </p:txBody>
      </p:sp>
      <p:sp>
        <p:nvSpPr>
          <p:cNvPr id="94822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676528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EC5A787-BC65-B94F-A366-D6E17C5BCD99}" type="slidenum">
              <a:rPr lang="en-US"/>
              <a:pPr>
                <a:defRPr/>
              </a:pPr>
              <a:t>42</a:t>
            </a:fld>
            <a:endParaRPr lang="en-US"/>
          </a:p>
        </p:txBody>
      </p:sp>
      <p:sp>
        <p:nvSpPr>
          <p:cNvPr id="951298" name="Rectangle 1026"/>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8581003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0B8266E-A57B-7048-B57E-7E4010A7E10E}" type="slidenum">
              <a:rPr lang="en-US"/>
              <a:pPr>
                <a:defRPr/>
              </a:pPr>
              <a:t>43</a:t>
            </a:fld>
            <a:endParaRPr lang="en-US"/>
          </a:p>
        </p:txBody>
      </p:sp>
      <p:sp>
        <p:nvSpPr>
          <p:cNvPr id="96563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4467723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FDD7DBE-734C-B74F-8717-7385A5558CA7}" type="slidenum">
              <a:rPr lang="en-US"/>
              <a:pPr>
                <a:defRPr/>
              </a:pPr>
              <a:t>44</a:t>
            </a:fld>
            <a:endParaRPr lang="en-US"/>
          </a:p>
        </p:txBody>
      </p:sp>
      <p:sp>
        <p:nvSpPr>
          <p:cNvPr id="95334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5489852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81D577C-BD59-8645-A0EF-3835F85F160F}" type="slidenum">
              <a:rPr lang="en-US"/>
              <a:pPr>
                <a:defRPr/>
              </a:pPr>
              <a:t>47</a:t>
            </a:fld>
            <a:endParaRPr lang="en-US"/>
          </a:p>
        </p:txBody>
      </p:sp>
      <p:sp>
        <p:nvSpPr>
          <p:cNvPr id="867330"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867331"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863449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C2C4146-ED81-E94F-83F8-9103B6905CF2}" type="slidenum">
              <a:rPr lang="en-US"/>
              <a:pPr>
                <a:defRPr/>
              </a:pPr>
              <a:t>6</a:t>
            </a:fld>
            <a:endParaRPr lang="en-US"/>
          </a:p>
        </p:txBody>
      </p:sp>
      <p:sp>
        <p:nvSpPr>
          <p:cNvPr id="796674"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796675"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9910555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C7163DC-9645-9346-A9A3-094051596244}" type="slidenum">
              <a:rPr lang="en-US"/>
              <a:pPr>
                <a:defRPr/>
              </a:pPr>
              <a:t>48</a:t>
            </a:fld>
            <a:endParaRPr lang="en-US"/>
          </a:p>
        </p:txBody>
      </p:sp>
      <p:sp>
        <p:nvSpPr>
          <p:cNvPr id="869378"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869379"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99807964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11A90CD-044F-E14F-B855-F5A396419C56}" type="slidenum">
              <a:rPr lang="en-US"/>
              <a:pPr>
                <a:defRPr/>
              </a:pPr>
              <a:t>49</a:t>
            </a:fld>
            <a:endParaRPr lang="en-US"/>
          </a:p>
        </p:txBody>
      </p:sp>
      <p:sp>
        <p:nvSpPr>
          <p:cNvPr id="956418"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707506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E484A5B-45EB-5043-A5B8-8E72F33A6C3A}" type="slidenum">
              <a:rPr lang="en-US"/>
              <a:pPr>
                <a:defRPr/>
              </a:pPr>
              <a:t>7</a:t>
            </a:fld>
            <a:endParaRPr lang="en-US"/>
          </a:p>
        </p:txBody>
      </p:sp>
      <p:sp>
        <p:nvSpPr>
          <p:cNvPr id="798722"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798723"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4246979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EFF5C96-13CC-A44E-AB91-698B4016787F}" type="slidenum">
              <a:rPr lang="en-US"/>
              <a:pPr>
                <a:defRPr/>
              </a:pPr>
              <a:t>9</a:t>
            </a:fld>
            <a:endParaRPr lang="en-US"/>
          </a:p>
        </p:txBody>
      </p:sp>
      <p:sp>
        <p:nvSpPr>
          <p:cNvPr id="806914" name="Rectangle 2"/>
          <p:cNvSpPr>
            <a:spLocks noGrp="1" noRot="1" noChangeAspect="1" noChangeArrowheads="1" noTextEdit="1"/>
          </p:cNvSpPr>
          <p:nvPr>
            <p:ph type="sldImg"/>
          </p:nvPr>
        </p:nvSpPr>
        <p:spPr>
          <a:xfrm>
            <a:off x="1266825" y="725488"/>
            <a:ext cx="4783138" cy="3587750"/>
          </a:xfrm>
          <a:ln/>
          <a:extLst>
            <a:ext uri="{FAA26D3D-D897-4be2-8F04-BA451C77F1D7}">
              <ma14:placeholderFlag xmlns="" xmlns:ma14="http://schemas.microsoft.com/office/mac/drawingml/2011/main" val="1"/>
            </a:ext>
          </a:extLst>
        </p:spPr>
      </p:sp>
      <p:sp>
        <p:nvSpPr>
          <p:cNvPr id="806915" name="Rectangle 3"/>
          <p:cNvSpPr>
            <a:spLocks noGrp="1" noChangeArrowheads="1"/>
          </p:cNvSpPr>
          <p:nvPr>
            <p:ph type="body" idx="1"/>
          </p:nvPr>
        </p:nvSpPr>
        <p:spPr>
          <a:xfrm>
            <a:off x="976119" y="4558635"/>
            <a:ext cx="5362964" cy="4321508"/>
          </a:xfrm>
        </p:spPr>
        <p:txBody>
          <a:bodyPr/>
          <a:lstStyle/>
          <a:p>
            <a:pPr defTabSz="967457">
              <a:defRPr/>
            </a:pPr>
            <a:endParaRPr lang="en-US" smtClean="0">
              <a:cs typeface="+mn-cs"/>
            </a:endParaRPr>
          </a:p>
        </p:txBody>
      </p:sp>
    </p:spTree>
    <p:extLst>
      <p:ext uri="{BB962C8B-B14F-4D97-AF65-F5344CB8AC3E}">
        <p14:creationId xmlns:p14="http://schemas.microsoft.com/office/powerpoint/2010/main" val="2235841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6024959-9F78-CE4A-AE70-059EECB32DFD}" type="slidenum">
              <a:rPr lang="en-US"/>
              <a:pPr>
                <a:defRPr/>
              </a:pPr>
              <a:t>11</a:t>
            </a:fld>
            <a:endParaRPr lang="en-US"/>
          </a:p>
        </p:txBody>
      </p:sp>
      <p:sp>
        <p:nvSpPr>
          <p:cNvPr id="809986" name="Rectangle 2"/>
          <p:cNvSpPr>
            <a:spLocks noGrp="1" noChangeArrowheads="1"/>
          </p:cNvSpPr>
          <p:nvPr>
            <p:ph type="body" idx="1"/>
          </p:nvPr>
        </p:nvSpPr>
        <p:spPr>
          <a:xfrm>
            <a:off x="610683" y="2935851"/>
            <a:ext cx="6108452" cy="6078179"/>
          </a:xfrm>
          <a:ln w="25400" cap="flat">
            <a:solidFill>
              <a:schemeClr val="tx1"/>
            </a:solidFill>
            <a:prstDash val="sysDot"/>
            <a:miter lim="800000"/>
            <a:headEnd/>
            <a:tailEnd/>
          </a:ln>
        </p:spPr>
        <p:txBody>
          <a:bodyPr lIns="99787" tIns="51676" rIns="99787" bIns="51676"/>
          <a:lstStyle/>
          <a:p>
            <a:pPr defTabSz="1003049">
              <a:defRPr/>
            </a:pPr>
            <a:endParaRPr lang="en-US" smtClean="0">
              <a:cs typeface="+mn-cs"/>
            </a:endParaRPr>
          </a:p>
        </p:txBody>
      </p:sp>
      <p:sp>
        <p:nvSpPr>
          <p:cNvPr id="809987" name="Rectangle 3"/>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725350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CB7C1D4-7F14-9745-A7A2-2EB2E4B7B4A7}" type="slidenum">
              <a:rPr lang="en-US"/>
              <a:pPr>
                <a:defRPr/>
              </a:pPr>
              <a:t>12</a:t>
            </a:fld>
            <a:endParaRPr lang="en-US"/>
          </a:p>
        </p:txBody>
      </p:sp>
      <p:sp>
        <p:nvSpPr>
          <p:cNvPr id="820226"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002744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DCB67A6-95D2-9D41-BFB3-7F7A80D15901}" type="slidenum">
              <a:rPr lang="en-US"/>
              <a:pPr>
                <a:defRPr/>
              </a:pPr>
              <a:t>14</a:t>
            </a:fld>
            <a:endParaRPr lang="en-US"/>
          </a:p>
        </p:txBody>
      </p:sp>
      <p:sp>
        <p:nvSpPr>
          <p:cNvPr id="996354" name="Rectangle 2"/>
          <p:cNvSpPr>
            <a:spLocks noGrp="1" noRot="1" noChangeAspect="1" noChangeArrowheads="1" noTextEdit="1"/>
          </p:cNvSpPr>
          <p:nvPr>
            <p:ph type="sldImg"/>
          </p:nvPr>
        </p:nvSpPr>
        <p:spPr>
          <a:xfrm>
            <a:off x="2085975" y="627063"/>
            <a:ext cx="2921000" cy="2190750"/>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922963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158586537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2810700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4543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24999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55895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6807789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45712742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7862349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4776474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788535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3469091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84263777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4400620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5808251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3880907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2682938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6781800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2586414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6626246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470102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9350164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96390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1560610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7614071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590921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1912758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3922039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7802854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573069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29154207"/>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1821396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4248958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2197779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44028175"/>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8354718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1842040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6773156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1699647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8602581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0296280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4057254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224051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60219602"/>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11152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79462337"/>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6537412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8721535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26103741"/>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1866168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3991533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91133739"/>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119498368"/>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2743923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91640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281684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62"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3393718"/>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 id="2147483702" r:id="rId21"/>
    <p:sldLayoutId id="2147483703" r:id="rId22"/>
    <p:sldLayoutId id="2147483704" r:id="rId23"/>
    <p:sldLayoutId id="2147483705" r:id="rId24"/>
    <p:sldLayoutId id="2147483706" r:id="rId25"/>
    <p:sldLayoutId id="2147483707" r:id="rId26"/>
    <p:sldLayoutId id="2147483708" r:id="rId27"/>
    <p:sldLayoutId id="2147483709" r:id="rId28"/>
    <p:sldLayoutId id="2147483710" r:id="rId29"/>
    <p:sldLayoutId id="2147483711" r:id="rId30"/>
    <p:sldLayoutId id="2147483712" r:id="rId31"/>
    <p:sldLayoutId id="2147483713" r:id="rId32"/>
    <p:sldLayoutId id="2147483714" r:id="rId33"/>
    <p:sldLayoutId id="2147483715" r:id="rId34"/>
    <p:sldLayoutId id="2147483716" r:id="rId35"/>
    <p:sldLayoutId id="2147483717" r:id="rId36"/>
    <p:sldLayoutId id="2147483718" r:id="rId37"/>
    <p:sldLayoutId id="2147483719" r:id="rId38"/>
    <p:sldLayoutId id="2147483720" r:id="rId39"/>
    <p:sldLayoutId id="2147483721" r:id="rId40"/>
    <p:sldLayoutId id="2147483722" r:id="rId41"/>
    <p:sldLayoutId id="2147483723" r:id="rId42"/>
    <p:sldLayoutId id="2147483724" r:id="rId43"/>
    <p:sldLayoutId id="2147483725" r:id="rId44"/>
    <p:sldLayoutId id="2147483726" r:id="rId45"/>
    <p:sldLayoutId id="2147483727" r:id="rId46"/>
    <p:sldLayoutId id="2147483728" r:id="rId47"/>
    <p:sldLayoutId id="2147483729" r:id="rId48"/>
    <p:sldLayoutId id="2147483730" r:id="rId49"/>
    <p:sldLayoutId id="2147483731" r:id="rId50"/>
    <p:sldLayoutId id="2147483732" r:id="rId51"/>
    <p:sldLayoutId id="2147483733" r:id="rId52"/>
    <p:sldLayoutId id="2147483734" r:id="rId53"/>
    <p:sldLayoutId id="2147483735" r:id="rId54"/>
    <p:sldLayoutId id="2147483736" r:id="rId55"/>
    <p:sldLayoutId id="2147483672" r:id="rId56"/>
    <p:sldLayoutId id="2147483673" r:id="rId57"/>
    <p:sldLayoutId id="2147483677" r:id="rId58"/>
    <p:sldLayoutId id="2147483674" r:id="rId59"/>
    <p:sldLayoutId id="2147483675" r:id="rId60"/>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9.xml"/><Relationship Id="rId1" Type="http://schemas.openxmlformats.org/officeDocument/2006/relationships/vmlDrawing" Target="../drawings/vmlDrawing1.vml"/><Relationship Id="rId5" Type="http://schemas.openxmlformats.org/officeDocument/2006/relationships/image" Target="../media/image14.emf"/><Relationship Id="rId4" Type="http://schemas.openxmlformats.org/officeDocument/2006/relationships/oleObject" Target="../embeddings/Microsoft_Word_97_-_2003_Document1.doc"/></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6.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2.xml"/><Relationship Id="rId1" Type="http://schemas.openxmlformats.org/officeDocument/2006/relationships/slideLayout" Target="../slideLayouts/slideLayout3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8.emf"/><Relationship Id="rId2" Type="http://schemas.openxmlformats.org/officeDocument/2006/relationships/slideLayout" Target="../slideLayouts/slideLayout37.xml"/><Relationship Id="rId1" Type="http://schemas.openxmlformats.org/officeDocument/2006/relationships/vmlDrawing" Target="../drawings/vmlDrawing2.vml"/><Relationship Id="rId6" Type="http://schemas.openxmlformats.org/officeDocument/2006/relationships/image" Target="../media/image19.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18.emf"/><Relationship Id="rId2" Type="http://schemas.openxmlformats.org/officeDocument/2006/relationships/slideLayout" Target="../slideLayouts/slideLayout38.xml"/><Relationship Id="rId1" Type="http://schemas.openxmlformats.org/officeDocument/2006/relationships/vmlDrawing" Target="../drawings/vmlDrawing3.vml"/><Relationship Id="rId6" Type="http://schemas.openxmlformats.org/officeDocument/2006/relationships/image" Target="../media/image20.emf"/><Relationship Id="rId5" Type="http://schemas.openxmlformats.org/officeDocument/2006/relationships/oleObject" Target="../embeddings/Microsoft_Word_97_-_2003_Document3.doc"/><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3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21.emf"/><Relationship Id="rId2" Type="http://schemas.openxmlformats.org/officeDocument/2006/relationships/slideLayout" Target="../slideLayouts/slideLayout40.xml"/><Relationship Id="rId1" Type="http://schemas.openxmlformats.org/officeDocument/2006/relationships/vmlDrawing" Target="../drawings/vmlDrawing4.vml"/><Relationship Id="rId6" Type="http://schemas.openxmlformats.org/officeDocument/2006/relationships/image" Target="../media/image22.emf"/><Relationship Id="rId5" Type="http://schemas.openxmlformats.org/officeDocument/2006/relationships/oleObject" Target="../embeddings/Microsoft_Word_97_-_2003_Document4.doc"/><Relationship Id="rId4" Type="http://schemas.openxmlformats.org/officeDocument/2006/relationships/oleObject" Target="../embeddings/oleObject4.bin"/></Relationships>
</file>

<file path=ppt/slides/_rels/slide3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21.emf"/><Relationship Id="rId2" Type="http://schemas.openxmlformats.org/officeDocument/2006/relationships/slideLayout" Target="../slideLayouts/slideLayout43.xml"/><Relationship Id="rId1" Type="http://schemas.openxmlformats.org/officeDocument/2006/relationships/vmlDrawing" Target="../drawings/vmlDrawing5.vml"/><Relationship Id="rId6" Type="http://schemas.openxmlformats.org/officeDocument/2006/relationships/image" Target="../media/image23.emf"/><Relationship Id="rId5" Type="http://schemas.openxmlformats.org/officeDocument/2006/relationships/oleObject" Target="../embeddings/Microsoft_Word_97_-_2003_Document5.doc"/><Relationship Id="rId4" Type="http://schemas.openxmlformats.org/officeDocument/2006/relationships/oleObject" Target="../embeddings/oleObject5.bin"/></Relationships>
</file>

<file path=ppt/slides/_rels/slide3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24.emf"/><Relationship Id="rId2" Type="http://schemas.openxmlformats.org/officeDocument/2006/relationships/slideLayout" Target="../slideLayouts/slideLayout46.xml"/><Relationship Id="rId1" Type="http://schemas.openxmlformats.org/officeDocument/2006/relationships/vmlDrawing" Target="../drawings/vmlDrawing6.vml"/><Relationship Id="rId6" Type="http://schemas.openxmlformats.org/officeDocument/2006/relationships/image" Target="../media/image25.emf"/><Relationship Id="rId5" Type="http://schemas.openxmlformats.org/officeDocument/2006/relationships/oleObject" Target="../embeddings/Microsoft_Word_97_-_2003_Document6.doc"/><Relationship Id="rId4" Type="http://schemas.openxmlformats.org/officeDocument/2006/relationships/oleObject" Target="../embeddings/oleObject6.bin"/></Relationships>
</file>

<file path=ppt/slides/_rels/slide3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3.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4.xml"/><Relationship Id="rId1" Type="http://schemas.openxmlformats.org/officeDocument/2006/relationships/slideLayout" Target="../slideLayouts/slideLayout48.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26.emf"/><Relationship Id="rId2" Type="http://schemas.openxmlformats.org/officeDocument/2006/relationships/slideLayout" Target="../slideLayouts/slideLayout49.xml"/><Relationship Id="rId1" Type="http://schemas.openxmlformats.org/officeDocument/2006/relationships/vmlDrawing" Target="../drawings/vmlDrawing7.vml"/><Relationship Id="rId6" Type="http://schemas.openxmlformats.org/officeDocument/2006/relationships/image" Target="../media/image27.emf"/><Relationship Id="rId5" Type="http://schemas.openxmlformats.org/officeDocument/2006/relationships/oleObject" Target="../embeddings/Microsoft_Word_97_-_2003_Document7.doc"/><Relationship Id="rId4" Type="http://schemas.openxmlformats.org/officeDocument/2006/relationships/oleObject" Target="../embeddings/oleObject7.bin"/></Relationships>
</file>

<file path=ppt/slides/_rels/slide4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6.xml"/><Relationship Id="rId1" Type="http://schemas.openxmlformats.org/officeDocument/2006/relationships/slideLayout" Target="../slideLayouts/slideLayout5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26.emf"/><Relationship Id="rId2" Type="http://schemas.openxmlformats.org/officeDocument/2006/relationships/slideLayout" Target="../slideLayouts/slideLayout51.xml"/><Relationship Id="rId1" Type="http://schemas.openxmlformats.org/officeDocument/2006/relationships/vmlDrawing" Target="../drawings/vmlDrawing8.vml"/><Relationship Id="rId6" Type="http://schemas.openxmlformats.org/officeDocument/2006/relationships/image" Target="../media/image28.emf"/><Relationship Id="rId5" Type="http://schemas.openxmlformats.org/officeDocument/2006/relationships/oleObject" Target="../embeddings/Microsoft_Word_97_-_2003_Document8.doc"/><Relationship Id="rId4" Type="http://schemas.openxmlformats.org/officeDocument/2006/relationships/oleObject" Target="../embeddings/oleObject8.bin"/></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Software Design I</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938" name="Rectangle 2"/>
          <p:cNvSpPr>
            <a:spLocks noGrp="1" noChangeArrowheads="1"/>
          </p:cNvSpPr>
          <p:nvPr>
            <p:ph type="title"/>
          </p:nvPr>
        </p:nvSpPr>
        <p:spPr/>
        <p:txBody>
          <a:bodyPr/>
          <a:lstStyle/>
          <a:p>
            <a:r>
              <a:rPr lang="en-US" smtClean="0"/>
              <a:t>Structuring the Design Process</a:t>
            </a:r>
          </a:p>
        </p:txBody>
      </p:sp>
      <p:sp>
        <p:nvSpPr>
          <p:cNvPr id="807939" name="Rectangle 3"/>
          <p:cNvSpPr>
            <a:spLocks noGrp="1" noChangeArrowheads="1"/>
          </p:cNvSpPr>
          <p:nvPr>
            <p:ph idx="1"/>
          </p:nvPr>
        </p:nvSpPr>
        <p:spPr/>
        <p:txBody>
          <a:bodyPr>
            <a:normAutofit fontScale="92500"/>
          </a:bodyPr>
          <a:lstStyle/>
          <a:p>
            <a:r>
              <a:rPr lang="en-US" smtClean="0"/>
              <a:t>Good software designers follow a dynamic process. They</a:t>
            </a:r>
          </a:p>
          <a:p>
            <a:pPr lvl="1"/>
            <a:r>
              <a:rPr lang="en-US" smtClean="0"/>
              <a:t>jump from concept to detail</a:t>
            </a:r>
          </a:p>
          <a:p>
            <a:pPr lvl="1"/>
            <a:r>
              <a:rPr lang="en-US" smtClean="0"/>
              <a:t>simultaneously consider issues at several design levels</a:t>
            </a:r>
          </a:p>
          <a:p>
            <a:pPr lvl="1"/>
            <a:r>
              <a:rPr lang="en-US" smtClean="0"/>
              <a:t>explore multiple alternatives</a:t>
            </a:r>
          </a:p>
          <a:p>
            <a:endParaRPr lang="en-US" smtClean="0"/>
          </a:p>
          <a:p>
            <a:r>
              <a:rPr lang="en-US" smtClean="0"/>
              <a:t>A structured design process can help you to manage the dynamics of design.</a:t>
            </a:r>
          </a:p>
          <a:p>
            <a:pPr lvl="1"/>
            <a:r>
              <a:rPr lang="en-US" smtClean="0"/>
              <a:t>capture what has been learned</a:t>
            </a:r>
          </a:p>
          <a:p>
            <a:pPr lvl="1"/>
            <a:r>
              <a:rPr lang="en-US" smtClean="0"/>
              <a:t>record and manage issues</a:t>
            </a:r>
          </a:p>
          <a:p>
            <a:pPr lvl="1"/>
            <a:r>
              <a:rPr lang="en-US" smtClean="0"/>
              <a:t>track design status</a:t>
            </a:r>
          </a:p>
          <a:p>
            <a:pPr lvl="1"/>
            <a:endParaRPr lang="en-US" smtClean="0"/>
          </a:p>
          <a:p>
            <a:r>
              <a:rPr lang="en-US" smtClean="0"/>
              <a:t>A properly-implemented design process will reduce rework, manage routine tasks, and give the designer the freedom to be creative.</a:t>
            </a:r>
          </a:p>
        </p:txBody>
      </p:sp>
    </p:spTree>
    <p:extLst>
      <p:ext uri="{BB962C8B-B14F-4D97-AF65-F5344CB8AC3E}">
        <p14:creationId xmlns:p14="http://schemas.microsoft.com/office/powerpoint/2010/main" val="22644887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7" name="Rectangle 37"/>
          <p:cNvSpPr>
            <a:spLocks noGrp="1" noChangeArrowheads="1"/>
          </p:cNvSpPr>
          <p:nvPr>
            <p:ph type="title"/>
          </p:nvPr>
        </p:nvSpPr>
        <p:spPr/>
        <p:txBody>
          <a:bodyPr/>
          <a:lstStyle/>
          <a:p>
            <a:pPr eaLnBrk="1" hangingPunct="1">
              <a:defRPr/>
            </a:pPr>
            <a:r>
              <a:rPr lang="en-US" smtClean="0">
                <a:cs typeface="+mj-cs"/>
              </a:rPr>
              <a:t>The Design Hierarchy</a:t>
            </a:r>
          </a:p>
        </p:txBody>
      </p:sp>
      <p:pic>
        <p:nvPicPr>
          <p:cNvPr id="18434" name="Picture 38"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9" y="1053548"/>
            <a:ext cx="8323261" cy="4743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1483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p:txBody>
          <a:bodyPr/>
          <a:lstStyle/>
          <a:p>
            <a:r>
              <a:rPr lang="en-US" smtClean="0"/>
              <a:t>The PSP Design Process </a:t>
            </a:r>
          </a:p>
        </p:txBody>
      </p:sp>
      <p:sp>
        <p:nvSpPr>
          <p:cNvPr id="819203" name="Rectangle 3"/>
          <p:cNvSpPr>
            <a:spLocks noGrp="1" noChangeArrowheads="1"/>
          </p:cNvSpPr>
          <p:nvPr>
            <p:ph idx="1"/>
          </p:nvPr>
        </p:nvSpPr>
        <p:spPr/>
        <p:txBody>
          <a:bodyPr/>
          <a:lstStyle/>
          <a:p>
            <a:r>
              <a:rPr lang="en-US" smtClean="0"/>
              <a:t>Since there is no single best design method, the PSP  supports multiple methods.</a:t>
            </a:r>
          </a:p>
          <a:p>
            <a:endParaRPr lang="en-US" smtClean="0"/>
          </a:p>
          <a:p>
            <a:r>
              <a:rPr lang="en-US" smtClean="0"/>
              <a:t>The PSP focuses on what a complete design should contain.</a:t>
            </a:r>
          </a:p>
          <a:p>
            <a:endParaRPr lang="en-US" smtClean="0"/>
          </a:p>
          <a:p>
            <a:r>
              <a:rPr lang="en-US" smtClean="0"/>
              <a:t>The goal is to eliminate requirements and design defects.</a:t>
            </a:r>
          </a:p>
          <a:p>
            <a:endParaRPr lang="en-US" smtClean="0"/>
          </a:p>
          <a:p>
            <a:r>
              <a:rPr lang="en-US" smtClean="0"/>
              <a:t>The PSP uses design templates to provide</a:t>
            </a:r>
          </a:p>
          <a:p>
            <a:pPr lvl="1"/>
            <a:r>
              <a:rPr lang="en-US" smtClean="0"/>
              <a:t>criteria for design completeness</a:t>
            </a:r>
          </a:p>
          <a:p>
            <a:pPr lvl="1"/>
            <a:r>
              <a:rPr lang="en-US" smtClean="0"/>
              <a:t>reviewable designs</a:t>
            </a:r>
          </a:p>
          <a:p>
            <a:endParaRPr lang="en-US" smtClean="0"/>
          </a:p>
        </p:txBody>
      </p:sp>
    </p:spTree>
    <p:extLst>
      <p:ext uri="{BB962C8B-B14F-4D97-AF65-F5344CB8AC3E}">
        <p14:creationId xmlns:p14="http://schemas.microsoft.com/office/powerpoint/2010/main" val="414018264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p:txBody>
          <a:bodyPr/>
          <a:lstStyle/>
          <a:p>
            <a:r>
              <a:rPr lang="en-US" smtClean="0"/>
              <a:t>Design Completeness</a:t>
            </a:r>
          </a:p>
        </p:txBody>
      </p:sp>
      <p:sp>
        <p:nvSpPr>
          <p:cNvPr id="909315" name="Rectangle 3"/>
          <p:cNvSpPr>
            <a:spLocks noGrp="1" noChangeArrowheads="1"/>
          </p:cNvSpPr>
          <p:nvPr>
            <p:ph idx="1"/>
          </p:nvPr>
        </p:nvSpPr>
        <p:spPr/>
        <p:txBody>
          <a:bodyPr>
            <a:normAutofit lnSpcReduction="10000"/>
          </a:bodyPr>
          <a:lstStyle/>
          <a:p>
            <a:r>
              <a:rPr lang="en-US" smtClean="0"/>
              <a:t>Under-specified and incomplete designs are expensive and error-prone.</a:t>
            </a:r>
          </a:p>
          <a:p>
            <a:endParaRPr lang="en-US" smtClean="0"/>
          </a:p>
          <a:p>
            <a:r>
              <a:rPr lang="en-US" smtClean="0"/>
              <a:t>Designs can be over-specified, especially when they are produced without completeness criteria.</a:t>
            </a:r>
          </a:p>
          <a:p>
            <a:endParaRPr lang="en-US" smtClean="0"/>
          </a:p>
          <a:p>
            <a:r>
              <a:rPr lang="en-US" smtClean="0"/>
              <a:t>In the PSP course, most students find that their designs are incomplete and do not adequately guide implementation.</a:t>
            </a:r>
          </a:p>
          <a:p>
            <a:endParaRPr lang="en-US" smtClean="0"/>
          </a:p>
          <a:p>
            <a:r>
              <a:rPr lang="en-US" smtClean="0"/>
              <a:t>To avoid over- or under-specification</a:t>
            </a:r>
          </a:p>
          <a:p>
            <a:pPr lvl="1"/>
            <a:r>
              <a:rPr lang="en-US" smtClean="0"/>
              <a:t>examine your defect data</a:t>
            </a:r>
          </a:p>
          <a:p>
            <a:pPr lvl="1"/>
            <a:r>
              <a:rPr lang="en-US" smtClean="0"/>
              <a:t>establish design completeness criteria</a:t>
            </a:r>
          </a:p>
          <a:p>
            <a:pPr lvl="1"/>
            <a:r>
              <a:rPr lang="en-US" smtClean="0"/>
              <a:t>focus on design quality</a:t>
            </a:r>
          </a:p>
        </p:txBody>
      </p:sp>
    </p:spTree>
    <p:extLst>
      <p:ext uri="{BB962C8B-B14F-4D97-AF65-F5344CB8AC3E}">
        <p14:creationId xmlns:p14="http://schemas.microsoft.com/office/powerpoint/2010/main" val="31913180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5330" name="Rectangle 2"/>
          <p:cNvSpPr>
            <a:spLocks noGrp="1" noChangeArrowheads="1"/>
          </p:cNvSpPr>
          <p:nvPr>
            <p:ph type="title"/>
          </p:nvPr>
        </p:nvSpPr>
        <p:spPr/>
        <p:txBody>
          <a:bodyPr/>
          <a:lstStyle/>
          <a:p>
            <a:r>
              <a:rPr lang="en-US" smtClean="0"/>
              <a:t>Design Representation</a:t>
            </a:r>
          </a:p>
        </p:txBody>
      </p:sp>
      <p:sp>
        <p:nvSpPr>
          <p:cNvPr id="995331" name="Rectangle 3"/>
          <p:cNvSpPr>
            <a:spLocks noGrp="1" noChangeArrowheads="1"/>
          </p:cNvSpPr>
          <p:nvPr>
            <p:ph idx="1"/>
          </p:nvPr>
        </p:nvSpPr>
        <p:spPr/>
        <p:txBody>
          <a:bodyPr/>
          <a:lstStyle/>
          <a:p>
            <a:r>
              <a:rPr lang="en-US" smtClean="0"/>
              <a:t>It is important to separate two issues.</a:t>
            </a:r>
          </a:p>
          <a:p>
            <a:pPr lvl="1"/>
            <a:r>
              <a:rPr lang="en-US" smtClean="0"/>
              <a:t>how to do the design</a:t>
            </a:r>
          </a:p>
          <a:p>
            <a:pPr lvl="1"/>
            <a:r>
              <a:rPr lang="en-US" smtClean="0"/>
              <a:t>how to represent the design when it is completed</a:t>
            </a:r>
          </a:p>
          <a:p>
            <a:endParaRPr lang="en-US" smtClean="0"/>
          </a:p>
          <a:p>
            <a:r>
              <a:rPr lang="en-US" smtClean="0"/>
              <a:t>Since the PSP can be used with any design method, it does not specify a specific design approach.</a:t>
            </a:r>
          </a:p>
          <a:p>
            <a:endParaRPr lang="en-US" smtClean="0"/>
          </a:p>
          <a:p>
            <a:r>
              <a:rPr lang="en-US" smtClean="0"/>
              <a:t>However, the PSP does address design representation.</a:t>
            </a:r>
          </a:p>
          <a:p>
            <a:endParaRPr lang="en-US" smtClean="0"/>
          </a:p>
        </p:txBody>
      </p:sp>
    </p:spTree>
    <p:extLst>
      <p:ext uri="{BB962C8B-B14F-4D97-AF65-F5344CB8AC3E}">
        <p14:creationId xmlns:p14="http://schemas.microsoft.com/office/powerpoint/2010/main" val="18657557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Grp="1" noChangeArrowheads="1"/>
          </p:cNvSpPr>
          <p:nvPr>
            <p:ph type="title"/>
          </p:nvPr>
        </p:nvSpPr>
        <p:spPr/>
        <p:txBody>
          <a:bodyPr/>
          <a:lstStyle/>
          <a:p>
            <a:r>
              <a:rPr lang="en-US" smtClean="0"/>
              <a:t>Design Methods and Notations</a:t>
            </a:r>
          </a:p>
        </p:txBody>
      </p:sp>
      <p:sp>
        <p:nvSpPr>
          <p:cNvPr id="997379" name="Rectangle 3"/>
          <p:cNvSpPr>
            <a:spLocks noGrp="1" noChangeArrowheads="1"/>
          </p:cNvSpPr>
          <p:nvPr>
            <p:ph idx="1"/>
          </p:nvPr>
        </p:nvSpPr>
        <p:spPr/>
        <p:txBody>
          <a:bodyPr/>
          <a:lstStyle/>
          <a:p>
            <a:r>
              <a:rPr lang="en-US" smtClean="0"/>
              <a:t>There are many design methods.</a:t>
            </a:r>
          </a:p>
          <a:p>
            <a:pPr lvl="1"/>
            <a:r>
              <a:rPr lang="en-US" smtClean="0"/>
              <a:t>None have been proven best for every domain.</a:t>
            </a:r>
          </a:p>
          <a:p>
            <a:pPr lvl="1"/>
            <a:r>
              <a:rPr lang="en-US" smtClean="0"/>
              <a:t>The best method often depends on individual skills and  preferences.</a:t>
            </a:r>
          </a:p>
          <a:p>
            <a:pPr lvl="1"/>
            <a:r>
              <a:rPr lang="en-US" smtClean="0"/>
              <a:t>A widely-usable process must work with many different design methods.</a:t>
            </a:r>
          </a:p>
          <a:p>
            <a:endParaRPr lang="en-US" smtClean="0"/>
          </a:p>
          <a:p>
            <a:r>
              <a:rPr lang="en-US" smtClean="0"/>
              <a:t>There are also many types of design notations.</a:t>
            </a:r>
          </a:p>
          <a:p>
            <a:pPr lvl="1"/>
            <a:r>
              <a:rPr lang="en-US" smtClean="0"/>
              <a:t>Graphics assist in visualizing structure.</a:t>
            </a:r>
          </a:p>
          <a:p>
            <a:pPr lvl="1"/>
            <a:r>
              <a:rPr lang="en-US" smtClean="0"/>
              <a:t>Formality provides precision.</a:t>
            </a:r>
          </a:p>
          <a:p>
            <a:pPr lvl="1"/>
            <a:r>
              <a:rPr lang="en-US" smtClean="0"/>
              <a:t>Text provides intuitive understanding.</a:t>
            </a:r>
          </a:p>
          <a:p>
            <a:pPr lvl="1"/>
            <a:r>
              <a:rPr lang="en-US" smtClean="0"/>
              <a:t>Often all three types of design notations are needed.</a:t>
            </a:r>
          </a:p>
        </p:txBody>
      </p:sp>
    </p:spTree>
    <p:extLst>
      <p:ext uri="{BB962C8B-B14F-4D97-AF65-F5344CB8AC3E}">
        <p14:creationId xmlns:p14="http://schemas.microsoft.com/office/powerpoint/2010/main" val="40175006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p:txBody>
          <a:bodyPr/>
          <a:lstStyle/>
          <a:p>
            <a:r>
              <a:rPr lang="en-US" smtClean="0"/>
              <a:t>Poor Design Notations Cause Defects</a:t>
            </a:r>
          </a:p>
        </p:txBody>
      </p:sp>
      <p:sp>
        <p:nvSpPr>
          <p:cNvPr id="999427" name="Rectangle 3"/>
          <p:cNvSpPr>
            <a:spLocks noGrp="1" noChangeArrowheads="1"/>
          </p:cNvSpPr>
          <p:nvPr>
            <p:ph idx="1"/>
          </p:nvPr>
        </p:nvSpPr>
        <p:spPr/>
        <p:txBody>
          <a:bodyPr/>
          <a:lstStyle/>
          <a:p>
            <a:r>
              <a:rPr lang="en-US" smtClean="0"/>
              <a:t>Design visibility</a:t>
            </a:r>
          </a:p>
          <a:p>
            <a:pPr lvl="1"/>
            <a:r>
              <a:rPr lang="en-US" smtClean="0"/>
              <a:t>Complex designs are difficult to visualize.</a:t>
            </a:r>
          </a:p>
          <a:p>
            <a:pPr lvl="1"/>
            <a:r>
              <a:rPr lang="en-US" smtClean="0"/>
              <a:t>A poor representation compounds visualization problems.</a:t>
            </a:r>
          </a:p>
          <a:p>
            <a:pPr lvl="1"/>
            <a:r>
              <a:rPr lang="en-US" smtClean="0"/>
              <a:t>A well-represented design captures all design decisions unambiguously.</a:t>
            </a:r>
          </a:p>
          <a:p>
            <a:endParaRPr lang="en-US" smtClean="0"/>
          </a:p>
          <a:p>
            <a:r>
              <a:rPr lang="en-US" smtClean="0"/>
              <a:t>Design redundancy</a:t>
            </a:r>
          </a:p>
          <a:p>
            <a:pPr lvl="1"/>
            <a:r>
              <a:rPr lang="en-US" smtClean="0"/>
              <a:t>A redundant design is often inconsistent.</a:t>
            </a:r>
          </a:p>
          <a:p>
            <a:pPr lvl="1"/>
            <a:r>
              <a:rPr lang="en-US" smtClean="0"/>
              <a:t>Inconsistency breeds errors and causes defects.</a:t>
            </a:r>
          </a:p>
          <a:p>
            <a:pPr lvl="1"/>
            <a:r>
              <a:rPr lang="en-US" smtClean="0"/>
              <a:t>A quality design has minimum duplication.</a:t>
            </a:r>
          </a:p>
          <a:p>
            <a:pPr lvl="1"/>
            <a:r>
              <a:rPr lang="en-US" smtClean="0"/>
              <a:t>Where possible, use design tools that ensure consistency.</a:t>
            </a:r>
          </a:p>
        </p:txBody>
      </p:sp>
    </p:spTree>
    <p:extLst>
      <p:ext uri="{BB962C8B-B14F-4D97-AF65-F5344CB8AC3E}">
        <p14:creationId xmlns:p14="http://schemas.microsoft.com/office/powerpoint/2010/main" val="177354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p:txBody>
          <a:bodyPr/>
          <a:lstStyle/>
          <a:p>
            <a:r>
              <a:rPr lang="en-US" smtClean="0"/>
              <a:t>Design Notation Requirements </a:t>
            </a:r>
          </a:p>
        </p:txBody>
      </p:sp>
      <p:sp>
        <p:nvSpPr>
          <p:cNvPr id="1001475" name="Rectangle 3"/>
          <p:cNvSpPr>
            <a:spLocks noGrp="1" noChangeArrowheads="1"/>
          </p:cNvSpPr>
          <p:nvPr>
            <p:ph idx="1"/>
          </p:nvPr>
        </p:nvSpPr>
        <p:spPr/>
        <p:txBody>
          <a:bodyPr>
            <a:normAutofit lnSpcReduction="10000"/>
          </a:bodyPr>
          <a:lstStyle/>
          <a:p>
            <a:r>
              <a:rPr lang="en-US" smtClean="0"/>
              <a:t>The design notation must</a:t>
            </a:r>
          </a:p>
          <a:p>
            <a:pPr lvl="1"/>
            <a:r>
              <a:rPr lang="en-US" smtClean="0"/>
              <a:t>precisely define all significant design aspects </a:t>
            </a:r>
          </a:p>
          <a:p>
            <a:pPr lvl="1"/>
            <a:r>
              <a:rPr lang="en-US" smtClean="0"/>
              <a:t>be commonly understood</a:t>
            </a:r>
          </a:p>
          <a:p>
            <a:pPr lvl="1"/>
            <a:r>
              <a:rPr lang="en-US" smtClean="0"/>
              <a:t>communicate the designers</a:t>
            </a:r>
            <a:r>
              <a:rPr lang="ja-JP" altLang="en-US" smtClean="0"/>
              <a:t>’</a:t>
            </a:r>
            <a:r>
              <a:rPr lang="en-US" smtClean="0"/>
              <a:t> intent</a:t>
            </a:r>
          </a:p>
          <a:p>
            <a:pPr lvl="1"/>
            <a:r>
              <a:rPr lang="en-US" smtClean="0"/>
              <a:t>help to identify design problems and omissions</a:t>
            </a:r>
          </a:p>
          <a:p>
            <a:pPr lvl="1"/>
            <a:r>
              <a:rPr lang="en-US" smtClean="0"/>
              <a:t>be suitable for representing a broad range of designs</a:t>
            </a:r>
          </a:p>
          <a:p>
            <a:endParaRPr lang="en-US" smtClean="0"/>
          </a:p>
          <a:p>
            <a:r>
              <a:rPr lang="en-US" smtClean="0"/>
              <a:t>The design should also</a:t>
            </a:r>
          </a:p>
          <a:p>
            <a:pPr lvl="1"/>
            <a:r>
              <a:rPr lang="en-US" smtClean="0"/>
              <a:t>be concise and easy to use</a:t>
            </a:r>
          </a:p>
          <a:p>
            <a:pPr lvl="1"/>
            <a:r>
              <a:rPr lang="en-US" smtClean="0"/>
              <a:t>provide a complete and accessible reference</a:t>
            </a:r>
          </a:p>
          <a:p>
            <a:pPr lvl="1"/>
            <a:r>
              <a:rPr lang="en-US" smtClean="0"/>
              <a:t>have minimum redundancy</a:t>
            </a:r>
          </a:p>
          <a:p>
            <a:endParaRPr lang="en-US" smtClean="0"/>
          </a:p>
          <a:p>
            <a:r>
              <a:rPr lang="en-US" smtClean="0"/>
              <a:t>Formal notations meet these criteria.</a:t>
            </a:r>
          </a:p>
          <a:p>
            <a:pPr lvl="1"/>
            <a:endParaRPr lang="en-US" smtClean="0"/>
          </a:p>
        </p:txBody>
      </p:sp>
    </p:spTree>
    <p:extLst>
      <p:ext uri="{BB962C8B-B14F-4D97-AF65-F5344CB8AC3E}">
        <p14:creationId xmlns:p14="http://schemas.microsoft.com/office/powerpoint/2010/main" val="353096156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p:txBody>
          <a:bodyPr/>
          <a:lstStyle/>
          <a:p>
            <a:r>
              <a:rPr lang="en-US" smtClean="0"/>
              <a:t>Using Formal Notation </a:t>
            </a:r>
          </a:p>
        </p:txBody>
      </p:sp>
      <p:sp>
        <p:nvSpPr>
          <p:cNvPr id="1003523" name="Rectangle 3"/>
          <p:cNvSpPr>
            <a:spLocks noGrp="1" noChangeArrowheads="1"/>
          </p:cNvSpPr>
          <p:nvPr>
            <p:ph idx="1"/>
          </p:nvPr>
        </p:nvSpPr>
        <p:spPr/>
        <p:txBody>
          <a:bodyPr/>
          <a:lstStyle/>
          <a:p>
            <a:r>
              <a:rPr lang="en-US" smtClean="0"/>
              <a:t>Advantages: using a formal notation</a:t>
            </a:r>
          </a:p>
          <a:p>
            <a:pPr lvl="1"/>
            <a:r>
              <a:rPr lang="en-US" smtClean="0"/>
              <a:t>produces precise and compact designs</a:t>
            </a:r>
          </a:p>
          <a:p>
            <a:pPr lvl="1"/>
            <a:r>
              <a:rPr lang="en-US" smtClean="0"/>
              <a:t>builds familiarity with an important notation</a:t>
            </a:r>
          </a:p>
          <a:p>
            <a:pPr lvl="1"/>
            <a:r>
              <a:rPr lang="en-US" smtClean="0"/>
              <a:t>is consistent with the notation used in formal methods for proving program correctness</a:t>
            </a:r>
          </a:p>
          <a:p>
            <a:pPr lvl="1"/>
            <a:r>
              <a:rPr lang="en-US" smtClean="0"/>
              <a:t>distinguishes logic from other expressions</a:t>
            </a:r>
          </a:p>
          <a:p>
            <a:endParaRPr lang="en-US" smtClean="0"/>
          </a:p>
          <a:p>
            <a:r>
              <a:rPr lang="en-US" smtClean="0"/>
              <a:t>Disadvantages: formal designs</a:t>
            </a:r>
          </a:p>
          <a:p>
            <a:pPr lvl="1"/>
            <a:r>
              <a:rPr lang="en-US" smtClean="0"/>
              <a:t>generally take more time to create</a:t>
            </a:r>
          </a:p>
          <a:p>
            <a:pPr lvl="1"/>
            <a:r>
              <a:rPr lang="en-US" smtClean="0"/>
              <a:t>take practice to build familiarity</a:t>
            </a:r>
          </a:p>
          <a:p>
            <a:pPr lvl="1"/>
            <a:r>
              <a:rPr lang="en-US" smtClean="0"/>
              <a:t>may not be understood by users and co-workers</a:t>
            </a:r>
          </a:p>
        </p:txBody>
      </p:sp>
    </p:spTree>
    <p:extLst>
      <p:ext uri="{BB962C8B-B14F-4D97-AF65-F5344CB8AC3E}">
        <p14:creationId xmlns:p14="http://schemas.microsoft.com/office/powerpoint/2010/main" val="400105598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pPr eaLnBrk="1" hangingPunct="1">
              <a:defRPr/>
            </a:pPr>
            <a:r>
              <a:rPr lang="en-US" smtClean="0">
                <a:cs typeface="+mj-cs"/>
              </a:rPr>
              <a:t>Mathematical Notation</a:t>
            </a:r>
          </a:p>
        </p:txBody>
      </p:sp>
      <p:graphicFrame>
        <p:nvGraphicFramePr>
          <p:cNvPr id="33794" name="Object 3"/>
          <p:cNvGraphicFramePr>
            <a:graphicFrameLocks noGrp="1" noChangeAspect="1"/>
          </p:cNvGraphicFramePr>
          <p:nvPr>
            <p:ph idx="1"/>
            <p:extLst>
              <p:ext uri="{D42A27DB-BD31-4B8C-83A1-F6EECF244321}">
                <p14:modId xmlns:p14="http://schemas.microsoft.com/office/powerpoint/2010/main" val="2284364467"/>
              </p:ext>
            </p:extLst>
          </p:nvPr>
        </p:nvGraphicFramePr>
        <p:xfrm>
          <a:off x="571500" y="1123950"/>
          <a:ext cx="7958138" cy="5102225"/>
        </p:xfrm>
        <a:graphic>
          <a:graphicData uri="http://schemas.openxmlformats.org/presentationml/2006/ole">
            <mc:AlternateContent xmlns:mc="http://schemas.openxmlformats.org/markup-compatibility/2006">
              <mc:Choice xmlns:v="urn:schemas-microsoft-com:vml" Requires="v">
                <p:oleObj spid="_x0000_s30733" name="Document" r:id="rId4" imgW="5635226" imgH="3612580" progId="Word.Document.8">
                  <p:embed/>
                </p:oleObj>
              </mc:Choice>
              <mc:Fallback>
                <p:oleObj name="Document" r:id="rId4" imgW="5635226" imgH="361258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 y="1123950"/>
                        <a:ext cx="7958138" cy="51022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42714667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4" name="Rectangle 2"/>
          <p:cNvSpPr>
            <a:spLocks noGrp="1" noChangeArrowheads="1"/>
          </p:cNvSpPr>
          <p:nvPr>
            <p:ph type="title"/>
          </p:nvPr>
        </p:nvSpPr>
        <p:spPr/>
        <p:txBody>
          <a:bodyPr/>
          <a:lstStyle/>
          <a:p>
            <a:r>
              <a:rPr lang="en-US" smtClean="0"/>
              <a:t>Program Functional Statements</a:t>
            </a:r>
          </a:p>
        </p:txBody>
      </p:sp>
      <p:sp>
        <p:nvSpPr>
          <p:cNvPr id="1006595" name="Rectangle 3"/>
          <p:cNvSpPr>
            <a:spLocks noGrp="1" noChangeArrowheads="1"/>
          </p:cNvSpPr>
          <p:nvPr>
            <p:ph idx="1"/>
          </p:nvPr>
        </p:nvSpPr>
        <p:spPr/>
        <p:txBody>
          <a:bodyPr/>
          <a:lstStyle/>
          <a:p>
            <a:r>
              <a:rPr lang="en-US" smtClean="0"/>
              <a:t>When describing program functions, actions and conditions are separated.</a:t>
            </a:r>
          </a:p>
          <a:p>
            <a:r>
              <a:rPr lang="en-US" smtClean="0"/>
              <a:t> 	Condition → Action</a:t>
            </a:r>
          </a:p>
          <a:p>
            <a:endParaRPr lang="en-US" smtClean="0"/>
          </a:p>
          <a:p>
            <a:r>
              <a:rPr lang="en-US" smtClean="0"/>
              <a:t>Read, </a:t>
            </a:r>
            <a:r>
              <a:rPr lang="ja-JP" altLang="en-US" smtClean="0"/>
              <a:t>“</a:t>
            </a:r>
            <a:r>
              <a:rPr lang="en-US" smtClean="0"/>
              <a:t>When Condition is true, do Action.</a:t>
            </a:r>
            <a:r>
              <a:rPr lang="ja-JP" altLang="en-US" smtClean="0"/>
              <a:t>”</a:t>
            </a:r>
            <a:endParaRPr lang="en-US" smtClean="0"/>
          </a:p>
          <a:p>
            <a:endParaRPr lang="en-US" smtClean="0"/>
          </a:p>
          <a:p>
            <a:r>
              <a:rPr lang="en-US" smtClean="0"/>
              <a:t>Several condition/action pairs are written as</a:t>
            </a:r>
          </a:p>
        </p:txBody>
      </p:sp>
      <p:graphicFrame>
        <p:nvGraphicFramePr>
          <p:cNvPr id="1006596" name="Group 4"/>
          <p:cNvGraphicFramePr>
            <a:graphicFrameLocks noGrp="1"/>
          </p:cNvGraphicFramePr>
          <p:nvPr>
            <p:extLst>
              <p:ext uri="{D42A27DB-BD31-4B8C-83A1-F6EECF244321}">
                <p14:modId xmlns:p14="http://schemas.microsoft.com/office/powerpoint/2010/main" val="2803759646"/>
              </p:ext>
            </p:extLst>
          </p:nvPr>
        </p:nvGraphicFramePr>
        <p:xfrm>
          <a:off x="817562" y="4194175"/>
          <a:ext cx="7356475" cy="2027239"/>
        </p:xfrm>
        <a:graphic>
          <a:graphicData uri="http://schemas.openxmlformats.org/drawingml/2006/table">
            <a:tbl>
              <a:tblPr/>
              <a:tblGrid>
                <a:gridCol w="3678238"/>
                <a:gridCol w="3678237"/>
              </a:tblGrid>
              <a:tr h="4048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Courier New" charset="0"/>
                          <a:ea typeface="ＭＳ Ｐゴシック" charset="0"/>
                        </a:rPr>
                        <a:t>Condition A </a:t>
                      </a:r>
                      <a:r>
                        <a:rPr kumimoji="0" lang="en-US" sz="2000" b="1" i="0" u="none" strike="noStrike" cap="none" normalizeH="0" baseline="0" dirty="0">
                          <a:ln>
                            <a:noFill/>
                          </a:ln>
                          <a:solidFill>
                            <a:schemeClr val="tx1"/>
                          </a:solidFill>
                          <a:effectLst/>
                          <a:latin typeface="Arial" charset="0"/>
                          <a:ea typeface="ＭＳ Ｐゴシック" charset="0"/>
                          <a:cs typeface="Arial" charset="0"/>
                        </a:rPr>
                        <a:t>→</a:t>
                      </a:r>
                      <a:r>
                        <a:rPr kumimoji="0" lang="en-US" sz="1800" b="1" i="0" u="none" strike="noStrike" cap="none" normalizeH="0" baseline="0" dirty="0">
                          <a:ln>
                            <a:noFill/>
                          </a:ln>
                          <a:solidFill>
                            <a:schemeClr val="tx1"/>
                          </a:solidFill>
                          <a:effectLst/>
                          <a:latin typeface="Courier New" charset="0"/>
                          <a:ea typeface="ＭＳ Ｐゴシック" charset="0"/>
                        </a:rPr>
                        <a:t> Action A</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chemeClr val="tx1"/>
                          </a:solidFill>
                          <a:effectLst/>
                          <a:latin typeface="Arial" charset="0"/>
                          <a:ea typeface="ＭＳ Ｐゴシック" charset="0"/>
                        </a:rPr>
                        <a:t>when Condition A, do Action A</a:t>
                      </a:r>
                    </a:p>
                  </a:txBody>
                  <a:tcPr marL="0" marR="0" marT="0" marB="0" anchor="ctr" horzOverflow="overflow">
                    <a:lnL>
                      <a:noFill/>
                    </a:lnL>
                    <a:lnR cap="flat">
                      <a:noFill/>
                    </a:lnR>
                    <a:lnT cap="flat">
                      <a:noFill/>
                    </a:lnT>
                    <a:lnB>
                      <a:noFill/>
                    </a:lnB>
                    <a:lnTlToBr>
                      <a:noFill/>
                    </a:lnTlToBr>
                    <a:lnBlToTr>
                      <a:noFill/>
                    </a:lnBlToTr>
                    <a:noFill/>
                  </a:tcPr>
                </a:tc>
              </a:tr>
              <a:tr h="40640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Symbol" charset="0"/>
                          <a:ea typeface="ＭＳ Ｐゴシック" charset="0"/>
                        </a:rPr>
                        <a:t>Ú</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chemeClr val="tx1"/>
                          </a:solidFill>
                          <a:effectLst/>
                          <a:latin typeface="Arial" charset="0"/>
                          <a:ea typeface="ＭＳ Ｐゴシック" charset="0"/>
                        </a:rPr>
                        <a:t>or</a:t>
                      </a:r>
                    </a:p>
                  </a:txBody>
                  <a:tcPr marL="0" marR="0" marT="0" marB="0" anchor="ctr" horzOverflow="overflow">
                    <a:lnL>
                      <a:noFill/>
                    </a:lnL>
                    <a:lnR cap="flat">
                      <a:noFill/>
                    </a:lnR>
                    <a:lnT>
                      <a:noFill/>
                    </a:lnT>
                    <a:lnB>
                      <a:noFill/>
                    </a:lnB>
                    <a:lnTlToBr>
                      <a:noFill/>
                    </a:lnTlToBr>
                    <a:lnBlToTr>
                      <a:noFill/>
                    </a:lnBlToTr>
                    <a:noFill/>
                  </a:tcPr>
                </a:tc>
              </a:tr>
              <a:tr h="4048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Courier New" charset="0"/>
                          <a:ea typeface="ＭＳ Ｐゴシック" charset="0"/>
                        </a:rPr>
                        <a:t>Condition B </a:t>
                      </a:r>
                      <a:r>
                        <a:rPr kumimoji="0" lang="en-US" sz="2000" b="1" i="0" u="none" strike="noStrike" cap="none" normalizeH="0" baseline="0">
                          <a:ln>
                            <a:noFill/>
                          </a:ln>
                          <a:solidFill>
                            <a:schemeClr val="tx1"/>
                          </a:solidFill>
                          <a:effectLst/>
                          <a:latin typeface="Arial" charset="0"/>
                          <a:ea typeface="ＭＳ Ｐゴシック" charset="0"/>
                          <a:cs typeface="Arial" charset="0"/>
                        </a:rPr>
                        <a:t>→</a:t>
                      </a:r>
                      <a:r>
                        <a:rPr kumimoji="0" lang="en-US" sz="1800" b="1" i="0" u="none" strike="noStrike" cap="none" normalizeH="0" baseline="0">
                          <a:ln>
                            <a:noFill/>
                          </a:ln>
                          <a:solidFill>
                            <a:schemeClr val="tx1"/>
                          </a:solidFill>
                          <a:effectLst/>
                          <a:latin typeface="Courier New" charset="0"/>
                          <a:ea typeface="ＭＳ Ｐゴシック" charset="0"/>
                        </a:rPr>
                        <a:t> Action B</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chemeClr val="tx1"/>
                          </a:solidFill>
                          <a:effectLst/>
                          <a:latin typeface="Arial" charset="0"/>
                          <a:ea typeface="ＭＳ Ｐゴシック" charset="0"/>
                        </a:rPr>
                        <a:t>when Condition B, do Action B</a:t>
                      </a:r>
                    </a:p>
                  </a:txBody>
                  <a:tcPr marL="0" marR="0" marT="0" marB="0" anchor="ctr" horzOverflow="overflow">
                    <a:lnL>
                      <a:noFill/>
                    </a:lnL>
                    <a:lnR cap="flat">
                      <a:noFill/>
                    </a:lnR>
                    <a:lnT>
                      <a:noFill/>
                    </a:lnT>
                    <a:lnB>
                      <a:noFill/>
                    </a:lnB>
                    <a:lnTlToBr>
                      <a:noFill/>
                    </a:lnTlToBr>
                    <a:lnBlToTr>
                      <a:noFill/>
                    </a:lnBlToTr>
                    <a:noFill/>
                  </a:tcPr>
                </a:tc>
              </a:tr>
              <a:tr h="40640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Symbol" charset="0"/>
                          <a:ea typeface="ＭＳ Ｐゴシック" charset="0"/>
                        </a:rPr>
                        <a:t>Ú</a:t>
                      </a:r>
                    </a:p>
                  </a:txBody>
                  <a:tcPr marL="0" marR="0" marT="0" marB="0" anchor="ctr"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a:ln>
                            <a:noFill/>
                          </a:ln>
                          <a:solidFill>
                            <a:schemeClr val="tx1"/>
                          </a:solidFill>
                          <a:effectLst/>
                          <a:latin typeface="Arial" charset="0"/>
                          <a:ea typeface="ＭＳ Ｐゴシック" charset="0"/>
                        </a:rPr>
                        <a:t>or</a:t>
                      </a:r>
                    </a:p>
                  </a:txBody>
                  <a:tcPr marL="0" marR="0" marT="0" marB="0" anchor="ctr" horzOverflow="overflow">
                    <a:lnL>
                      <a:noFill/>
                    </a:lnL>
                    <a:lnR cap="flat">
                      <a:noFill/>
                    </a:lnR>
                    <a:lnT>
                      <a:noFill/>
                    </a:lnT>
                    <a:lnB>
                      <a:noFill/>
                    </a:lnB>
                    <a:lnTlToBr>
                      <a:noFill/>
                    </a:lnTlToBr>
                    <a:lnBlToTr>
                      <a:noFill/>
                    </a:lnBlToTr>
                    <a:noFill/>
                  </a:tcPr>
                </a:tc>
              </a:tr>
              <a:tr h="404813">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chemeClr val="tx1"/>
                          </a:solidFill>
                          <a:effectLst/>
                          <a:latin typeface="Courier New" charset="0"/>
                          <a:ea typeface="ＭＳ Ｐゴシック" charset="0"/>
                        </a:rPr>
                        <a:t>Condition C </a:t>
                      </a:r>
                      <a:r>
                        <a:rPr kumimoji="0" lang="en-US" sz="2000" b="1" i="0" u="none" strike="noStrike" cap="none" normalizeH="0" baseline="0">
                          <a:ln>
                            <a:noFill/>
                          </a:ln>
                          <a:solidFill>
                            <a:schemeClr val="tx1"/>
                          </a:solidFill>
                          <a:effectLst/>
                          <a:latin typeface="Arial" charset="0"/>
                          <a:ea typeface="ＭＳ Ｐゴシック" charset="0"/>
                          <a:cs typeface="Arial" charset="0"/>
                        </a:rPr>
                        <a:t>→</a:t>
                      </a:r>
                      <a:r>
                        <a:rPr kumimoji="0" lang="en-US" sz="1800" b="1" i="0" u="none" strike="noStrike" cap="none" normalizeH="0" baseline="0">
                          <a:ln>
                            <a:noFill/>
                          </a:ln>
                          <a:solidFill>
                            <a:schemeClr val="tx1"/>
                          </a:solidFill>
                          <a:effectLst/>
                          <a:latin typeface="Courier New" charset="0"/>
                          <a:ea typeface="ＭＳ Ｐゴシック" charset="0"/>
                        </a:rPr>
                        <a:t> Action C</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a:ln>
                            <a:noFill/>
                          </a:ln>
                          <a:solidFill>
                            <a:schemeClr val="tx1"/>
                          </a:solidFill>
                          <a:effectLst/>
                          <a:latin typeface="Arial" charset="0"/>
                          <a:ea typeface="ＭＳ Ｐゴシック" charset="0"/>
                        </a:rPr>
                        <a:t>when Condition C, do Action C</a:t>
                      </a: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74422771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3" name="Rectangle 3"/>
          <p:cNvSpPr>
            <a:spLocks noGrp="1" noChangeArrowheads="1"/>
          </p:cNvSpPr>
          <p:nvPr>
            <p:ph type="title"/>
          </p:nvPr>
        </p:nvSpPr>
        <p:spPr/>
        <p:txBody>
          <a:bodyPr/>
          <a:lstStyle/>
          <a:p>
            <a:r>
              <a:rPr lang="en-US" smtClean="0"/>
              <a:t>Notation Examples -1</a:t>
            </a:r>
          </a:p>
        </p:txBody>
      </p:sp>
      <p:sp>
        <p:nvSpPr>
          <p:cNvPr id="1008642" name="Rectangle 2"/>
          <p:cNvSpPr>
            <a:spLocks noGrp="1" noChangeArrowheads="1"/>
          </p:cNvSpPr>
          <p:nvPr>
            <p:ph idx="1"/>
          </p:nvPr>
        </p:nvSpPr>
        <p:spPr/>
        <p:txBody>
          <a:bodyPr/>
          <a:lstStyle/>
          <a:p>
            <a:r>
              <a:rPr lang="en-US" smtClean="0"/>
              <a:t>If x is positive, set y to zero.</a:t>
            </a:r>
          </a:p>
          <a:p>
            <a:endParaRPr lang="en-US" smtClean="0"/>
          </a:p>
          <a:p>
            <a:r>
              <a:rPr lang="en-US" smtClean="0"/>
              <a:t>x &gt; 0 → y := 0</a:t>
            </a:r>
          </a:p>
          <a:p>
            <a:endParaRPr lang="en-US" smtClean="0"/>
          </a:p>
          <a:p>
            <a:r>
              <a:rPr lang="en-US" smtClean="0"/>
              <a:t>If x is even, return the sum of x and y, otherwise return the difference between x and y.</a:t>
            </a:r>
          </a:p>
          <a:p>
            <a:endParaRPr lang="en-US" smtClean="0"/>
          </a:p>
          <a:p>
            <a:r>
              <a:rPr lang="en-US" smtClean="0"/>
              <a:t>even(x) → return( x + y ) Ú</a:t>
            </a:r>
            <a:r>
              <a:rPr lang="en-US" smtClean="0">
                <a:sym typeface="Symbol" charset="0"/>
              </a:rPr>
              <a:t> odd(x) </a:t>
            </a:r>
            <a:r>
              <a:rPr lang="en-US" smtClean="0"/>
              <a:t>→</a:t>
            </a:r>
            <a:r>
              <a:rPr lang="en-US" smtClean="0">
                <a:sym typeface="Symbol" charset="0"/>
              </a:rPr>
              <a:t> return( x – y )</a:t>
            </a:r>
            <a:endParaRPr lang="en-US" smtClean="0"/>
          </a:p>
          <a:p>
            <a:endParaRPr lang="en-US" smtClean="0">
              <a:sym typeface="Symbol" charset="0"/>
            </a:endParaRPr>
          </a:p>
        </p:txBody>
      </p:sp>
    </p:spTree>
    <p:extLst>
      <p:ext uri="{BB962C8B-B14F-4D97-AF65-F5344CB8AC3E}">
        <p14:creationId xmlns:p14="http://schemas.microsoft.com/office/powerpoint/2010/main" val="305703695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1" name="Rectangle 3"/>
          <p:cNvSpPr>
            <a:spLocks noGrp="1" noChangeArrowheads="1"/>
          </p:cNvSpPr>
          <p:nvPr>
            <p:ph type="title"/>
          </p:nvPr>
        </p:nvSpPr>
        <p:spPr/>
        <p:txBody>
          <a:bodyPr/>
          <a:lstStyle/>
          <a:p>
            <a:r>
              <a:rPr lang="en-US" smtClean="0"/>
              <a:t>Notation Examples -2</a:t>
            </a:r>
          </a:p>
        </p:txBody>
      </p:sp>
      <p:sp>
        <p:nvSpPr>
          <p:cNvPr id="1010690" name="Rectangle 2"/>
          <p:cNvSpPr>
            <a:spLocks noGrp="1" noChangeArrowheads="1"/>
          </p:cNvSpPr>
          <p:nvPr>
            <p:ph idx="1"/>
          </p:nvPr>
        </p:nvSpPr>
        <p:spPr/>
        <p:txBody>
          <a:bodyPr/>
          <a:lstStyle/>
          <a:p>
            <a:r>
              <a:rPr lang="en-US" smtClean="0"/>
              <a:t>State that an array a[0..N-1] has no duplicate elements.</a:t>
            </a:r>
          </a:p>
        </p:txBody>
      </p:sp>
      <p:sp>
        <p:nvSpPr>
          <p:cNvPr id="1010692" name="Text Box 4"/>
          <p:cNvSpPr txBox="1">
            <a:spLocks noChangeArrowheads="1"/>
          </p:cNvSpPr>
          <p:nvPr/>
        </p:nvSpPr>
        <p:spPr bwMode="auto">
          <a:xfrm>
            <a:off x="388938" y="3550683"/>
            <a:ext cx="8323262" cy="16927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buFontTx/>
              <a:buNone/>
              <a:defRPr/>
            </a:pPr>
            <a:r>
              <a:rPr lang="en-US" sz="2200" dirty="0">
                <a:latin typeface="Arial"/>
                <a:cs typeface="Arial"/>
                <a:sym typeface="Symbol" charset="0"/>
              </a:rPr>
              <a:t>This expression reads as follows.</a:t>
            </a:r>
          </a:p>
          <a:p>
            <a:pPr>
              <a:buFontTx/>
              <a:buNone/>
              <a:defRPr/>
            </a:pPr>
            <a:endParaRPr lang="en-US" sz="2200" dirty="0">
              <a:latin typeface="Arial"/>
              <a:cs typeface="Arial"/>
              <a:sym typeface="Symbol" charset="0"/>
            </a:endParaRPr>
          </a:p>
          <a:p>
            <a:pPr>
              <a:buFontTx/>
              <a:buNone/>
              <a:defRPr/>
            </a:pPr>
            <a:r>
              <a:rPr lang="en-US" sz="2200" dirty="0">
                <a:latin typeface="Arial"/>
                <a:cs typeface="Arial"/>
                <a:sym typeface="Symbol" charset="0"/>
              </a:rPr>
              <a:t>For all indexes </a:t>
            </a:r>
            <a:r>
              <a:rPr lang="en-US" sz="2200" dirty="0" err="1">
                <a:latin typeface="Arial"/>
                <a:cs typeface="Arial"/>
                <a:sym typeface="Symbol" charset="0"/>
              </a:rPr>
              <a:t>i</a:t>
            </a:r>
            <a:r>
              <a:rPr lang="en-US" sz="2200" dirty="0">
                <a:latin typeface="Arial"/>
                <a:cs typeface="Arial"/>
                <a:sym typeface="Symbol" charset="0"/>
              </a:rPr>
              <a:t> and j with values in the range 0 to N-1, where </a:t>
            </a:r>
            <a:r>
              <a:rPr lang="en-US" sz="2200" dirty="0" smtClean="0">
                <a:latin typeface="Arial"/>
                <a:cs typeface="Arial"/>
                <a:sym typeface="Symbol" charset="0"/>
              </a:rPr>
              <a:t/>
            </a:r>
            <a:br>
              <a:rPr lang="en-US" sz="2200" dirty="0" smtClean="0">
                <a:latin typeface="Arial"/>
                <a:cs typeface="Arial"/>
                <a:sym typeface="Symbol" charset="0"/>
              </a:rPr>
            </a:br>
            <a:r>
              <a:rPr lang="en-US" sz="2200" dirty="0" err="1" smtClean="0">
                <a:latin typeface="Arial"/>
                <a:cs typeface="Arial"/>
                <a:sym typeface="Symbol" charset="0"/>
              </a:rPr>
              <a:t>i</a:t>
            </a:r>
            <a:r>
              <a:rPr lang="en-US" sz="2200" dirty="0" smtClean="0">
                <a:latin typeface="Arial"/>
                <a:cs typeface="Arial"/>
                <a:sym typeface="Symbol" charset="0"/>
              </a:rPr>
              <a:t> </a:t>
            </a:r>
            <a:r>
              <a:rPr lang="en-US" sz="2200" dirty="0">
                <a:latin typeface="Arial"/>
                <a:cs typeface="Arial"/>
                <a:sym typeface="Symbol" charset="0"/>
              </a:rPr>
              <a:t>and j are not equal, the corresponding elements of the array a </a:t>
            </a:r>
            <a:r>
              <a:rPr lang="en-US" sz="2200" dirty="0" smtClean="0">
                <a:latin typeface="Arial"/>
                <a:cs typeface="Arial"/>
                <a:sym typeface="Symbol" charset="0"/>
              </a:rPr>
              <a:t/>
            </a:r>
            <a:br>
              <a:rPr lang="en-US" sz="2200" dirty="0" smtClean="0">
                <a:latin typeface="Arial"/>
                <a:cs typeface="Arial"/>
                <a:sym typeface="Symbol" charset="0"/>
              </a:rPr>
            </a:br>
            <a:r>
              <a:rPr lang="en-US" sz="2200" dirty="0" smtClean="0">
                <a:latin typeface="Arial"/>
                <a:cs typeface="Arial"/>
                <a:sym typeface="Symbol" charset="0"/>
              </a:rPr>
              <a:t>are </a:t>
            </a:r>
            <a:r>
              <a:rPr lang="en-US" sz="2200" dirty="0">
                <a:latin typeface="Arial"/>
                <a:cs typeface="Arial"/>
                <a:sym typeface="Symbol" charset="0"/>
              </a:rPr>
              <a:t>not equal.</a:t>
            </a:r>
            <a:endParaRPr lang="en-US" sz="2200" dirty="0">
              <a:latin typeface="Arial"/>
              <a:cs typeface="Arial"/>
            </a:endParaRPr>
          </a:p>
        </p:txBody>
      </p:sp>
      <p:pic>
        <p:nvPicPr>
          <p:cNvPr id="38916" name="Picture 5" descr="s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6150" y="1917674"/>
            <a:ext cx="7421563" cy="1093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187691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8" name="Rectangle 2"/>
          <p:cNvSpPr>
            <a:spLocks noGrp="1" noChangeArrowheads="1"/>
          </p:cNvSpPr>
          <p:nvPr>
            <p:ph type="title"/>
          </p:nvPr>
        </p:nvSpPr>
        <p:spPr/>
        <p:txBody>
          <a:bodyPr/>
          <a:lstStyle/>
          <a:p>
            <a:r>
              <a:rPr lang="en-US" smtClean="0"/>
              <a:t>Users of Design Information</a:t>
            </a:r>
          </a:p>
        </p:txBody>
      </p:sp>
      <p:sp>
        <p:nvSpPr>
          <p:cNvPr id="910339" name="Rectangle 3"/>
          <p:cNvSpPr>
            <a:spLocks noGrp="1" noChangeArrowheads="1"/>
          </p:cNvSpPr>
          <p:nvPr>
            <p:ph idx="1"/>
          </p:nvPr>
        </p:nvSpPr>
        <p:spPr/>
        <p:txBody>
          <a:bodyPr/>
          <a:lstStyle/>
          <a:p>
            <a:r>
              <a:rPr lang="en-US" smtClean="0"/>
              <a:t>The principal users of the design are</a:t>
            </a:r>
          </a:p>
          <a:p>
            <a:pPr lvl="1"/>
            <a:r>
              <a:rPr lang="en-US" smtClean="0"/>
              <a:t>implementers</a:t>
            </a:r>
          </a:p>
          <a:p>
            <a:pPr lvl="1"/>
            <a:r>
              <a:rPr lang="en-US" smtClean="0"/>
              <a:t>design reviewers and verifiers</a:t>
            </a:r>
          </a:p>
          <a:p>
            <a:pPr lvl="1"/>
            <a:r>
              <a:rPr lang="en-US" smtClean="0"/>
              <a:t>testers and test developers</a:t>
            </a:r>
          </a:p>
          <a:p>
            <a:pPr lvl="1"/>
            <a:r>
              <a:rPr lang="en-US" smtClean="0"/>
              <a:t>documenters, maintainers, and enhancers</a:t>
            </a:r>
          </a:p>
          <a:p>
            <a:pPr lvl="1"/>
            <a:endParaRPr lang="en-US" smtClean="0"/>
          </a:p>
          <a:p>
            <a:r>
              <a:rPr lang="en-US" smtClean="0"/>
              <a:t>These users potentially need a large amount of material.</a:t>
            </a:r>
          </a:p>
          <a:p>
            <a:pPr lvl="1"/>
            <a:r>
              <a:rPr lang="en-US" smtClean="0"/>
              <a:t>Not all information is needed immediately.</a:t>
            </a:r>
          </a:p>
          <a:p>
            <a:pPr lvl="1"/>
            <a:r>
              <a:rPr lang="en-US" smtClean="0"/>
              <a:t>Some information can be obtained from other sources.</a:t>
            </a:r>
          </a:p>
          <a:p>
            <a:pPr lvl="1"/>
            <a:r>
              <a:rPr lang="en-US" smtClean="0"/>
              <a:t>It is wise to limit the design workload as much as possible.</a:t>
            </a:r>
          </a:p>
        </p:txBody>
      </p:sp>
    </p:spTree>
    <p:extLst>
      <p:ext uri="{BB962C8B-B14F-4D97-AF65-F5344CB8AC3E}">
        <p14:creationId xmlns:p14="http://schemas.microsoft.com/office/powerpoint/2010/main" val="87611086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p:txBody>
          <a:bodyPr/>
          <a:lstStyle/>
          <a:p>
            <a:r>
              <a:rPr lang="en-US" smtClean="0"/>
              <a:t>Essential Design Information</a:t>
            </a:r>
          </a:p>
        </p:txBody>
      </p:sp>
      <p:sp>
        <p:nvSpPr>
          <p:cNvPr id="912387" name="Rectangle 3"/>
          <p:cNvSpPr>
            <a:spLocks noGrp="1" noChangeArrowheads="1"/>
          </p:cNvSpPr>
          <p:nvPr>
            <p:ph idx="1"/>
          </p:nvPr>
        </p:nvSpPr>
        <p:spPr/>
        <p:txBody>
          <a:bodyPr/>
          <a:lstStyle/>
          <a:p>
            <a:r>
              <a:rPr lang="en-US" smtClean="0"/>
              <a:t>The information that designers should provide includes</a:t>
            </a:r>
          </a:p>
          <a:p>
            <a:pPr lvl="1"/>
            <a:r>
              <a:rPr lang="en-US" smtClean="0"/>
              <a:t>a picture of where the program fits into the system</a:t>
            </a:r>
          </a:p>
          <a:p>
            <a:pPr lvl="1"/>
            <a:r>
              <a:rPr lang="en-US" smtClean="0"/>
              <a:t>a description of how the program will be used</a:t>
            </a:r>
          </a:p>
          <a:p>
            <a:pPr lvl="1"/>
            <a:r>
              <a:rPr lang="en-US" smtClean="0"/>
              <a:t>a specification for all related classes and parts</a:t>
            </a:r>
          </a:p>
          <a:p>
            <a:pPr lvl="1"/>
            <a:r>
              <a:rPr lang="en-US" smtClean="0"/>
              <a:t>a structural view of the product</a:t>
            </a:r>
          </a:p>
          <a:p>
            <a:pPr lvl="1"/>
            <a:r>
              <a:rPr lang="en-US" smtClean="0"/>
              <a:t>a specification of all external calls and references</a:t>
            </a:r>
          </a:p>
          <a:p>
            <a:pPr lvl="1"/>
            <a:r>
              <a:rPr lang="en-US" smtClean="0"/>
              <a:t>a list of all external variables, parameters, and constants</a:t>
            </a:r>
          </a:p>
          <a:p>
            <a:pPr lvl="1"/>
            <a:r>
              <a:rPr lang="en-US" smtClean="0"/>
              <a:t>a clear statement of the program</a:t>
            </a:r>
            <a:r>
              <a:rPr lang="ja-JP" altLang="en-US" smtClean="0"/>
              <a:t>’</a:t>
            </a:r>
            <a:r>
              <a:rPr lang="en-US" smtClean="0"/>
              <a:t>s logic</a:t>
            </a:r>
          </a:p>
          <a:p>
            <a:endParaRPr lang="en-US" smtClean="0"/>
          </a:p>
          <a:p>
            <a:r>
              <a:rPr lang="en-US" smtClean="0"/>
              <a:t>The essential design information can be categorized into static or dynamic views, and internal or external views.</a:t>
            </a:r>
          </a:p>
        </p:txBody>
      </p:sp>
    </p:spTree>
    <p:extLst>
      <p:ext uri="{BB962C8B-B14F-4D97-AF65-F5344CB8AC3E}">
        <p14:creationId xmlns:p14="http://schemas.microsoft.com/office/powerpoint/2010/main" val="378904369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p:txBody>
          <a:bodyPr/>
          <a:lstStyle/>
          <a:p>
            <a:r>
              <a:rPr lang="en-US" smtClean="0"/>
              <a:t>Design Views</a:t>
            </a:r>
          </a:p>
        </p:txBody>
      </p:sp>
      <p:pic>
        <p:nvPicPr>
          <p:cNvPr id="45058" name="Picture 16" descr="s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6338" y="1071031"/>
            <a:ext cx="6789737" cy="3902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11679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p:txBody>
          <a:bodyPr/>
          <a:lstStyle/>
          <a:p>
            <a:r>
              <a:rPr lang="en-US" smtClean="0"/>
              <a:t>Design Templates</a:t>
            </a:r>
          </a:p>
        </p:txBody>
      </p:sp>
      <p:sp>
        <p:nvSpPr>
          <p:cNvPr id="821251" name="Rectangle 3"/>
          <p:cNvSpPr>
            <a:spLocks noGrp="1" noChangeArrowheads="1"/>
          </p:cNvSpPr>
          <p:nvPr>
            <p:ph idx="1"/>
          </p:nvPr>
        </p:nvSpPr>
        <p:spPr/>
        <p:txBody>
          <a:bodyPr/>
          <a:lstStyle/>
          <a:p>
            <a:r>
              <a:rPr lang="en-US" smtClean="0"/>
              <a:t>Four design templates are used in the PSP to cover the four design views. </a:t>
            </a:r>
          </a:p>
          <a:p>
            <a:pPr lvl="1"/>
            <a:r>
              <a:rPr lang="en-US" smtClean="0"/>
              <a:t>operational specification template </a:t>
            </a:r>
          </a:p>
          <a:p>
            <a:pPr lvl="1"/>
            <a:r>
              <a:rPr lang="en-US" smtClean="0"/>
              <a:t>functional specification template</a:t>
            </a:r>
          </a:p>
          <a:p>
            <a:pPr lvl="1"/>
            <a:r>
              <a:rPr lang="en-US" smtClean="0"/>
              <a:t>state specification template </a:t>
            </a:r>
          </a:p>
          <a:p>
            <a:pPr lvl="1"/>
            <a:r>
              <a:rPr lang="en-US" smtClean="0"/>
              <a:t>logic specification template</a:t>
            </a:r>
          </a:p>
          <a:p>
            <a:endParaRPr lang="en-US" smtClean="0"/>
          </a:p>
          <a:p>
            <a:r>
              <a:rPr lang="en-US" smtClean="0"/>
              <a:t>These four templates provide the framework for completely and precisely recording a software design.</a:t>
            </a:r>
          </a:p>
        </p:txBody>
      </p:sp>
    </p:spTree>
    <p:extLst>
      <p:ext uri="{BB962C8B-B14F-4D97-AF65-F5344CB8AC3E}">
        <p14:creationId xmlns:p14="http://schemas.microsoft.com/office/powerpoint/2010/main" val="178766337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p:txBody>
          <a:bodyPr/>
          <a:lstStyle/>
          <a:p>
            <a:r>
              <a:rPr lang="en-US" smtClean="0"/>
              <a:t>Mapping Templates to Views</a:t>
            </a:r>
          </a:p>
        </p:txBody>
      </p:sp>
      <p:pic>
        <p:nvPicPr>
          <p:cNvPr id="49154" name="Picture 17" descr="s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6338" y="1078925"/>
            <a:ext cx="6789737" cy="3900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68383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3074"/>
          <p:cNvSpPr>
            <a:spLocks noGrp="1" noChangeArrowheads="1"/>
          </p:cNvSpPr>
          <p:nvPr>
            <p:ph type="title"/>
          </p:nvPr>
        </p:nvSpPr>
        <p:spPr/>
        <p:txBody>
          <a:bodyPr/>
          <a:lstStyle/>
          <a:p>
            <a:r>
              <a:rPr lang="en-US" smtClean="0"/>
              <a:t>Operational Template</a:t>
            </a:r>
          </a:p>
        </p:txBody>
      </p:sp>
      <p:sp>
        <p:nvSpPr>
          <p:cNvPr id="825347" name="Rectangle 3075"/>
          <p:cNvSpPr>
            <a:spLocks noGrp="1" noChangeArrowheads="1"/>
          </p:cNvSpPr>
          <p:nvPr>
            <p:ph idx="1"/>
          </p:nvPr>
        </p:nvSpPr>
        <p:spPr/>
        <p:txBody>
          <a:bodyPr/>
          <a:lstStyle/>
          <a:p>
            <a:r>
              <a:rPr lang="en-US" smtClean="0"/>
              <a:t>The operational specification template describes the users</a:t>
            </a:r>
            <a:r>
              <a:rPr lang="ja-JP" altLang="en-US" smtClean="0"/>
              <a:t>’</a:t>
            </a:r>
            <a:r>
              <a:rPr lang="en-US" smtClean="0"/>
              <a:t> normal and abnormal interactions with the system.</a:t>
            </a:r>
          </a:p>
          <a:p>
            <a:endParaRPr lang="en-US" smtClean="0"/>
          </a:p>
          <a:p>
            <a:r>
              <a:rPr lang="en-US" smtClean="0"/>
              <a:t>It contains the</a:t>
            </a:r>
          </a:p>
          <a:p>
            <a:pPr lvl="1"/>
            <a:r>
              <a:rPr lang="en-US" smtClean="0"/>
              <a:t>principal user actions and system responses </a:t>
            </a:r>
          </a:p>
          <a:p>
            <a:pPr lvl="1"/>
            <a:r>
              <a:rPr lang="en-US" smtClean="0"/>
              <a:t>anticipated error and recovery conditions</a:t>
            </a:r>
          </a:p>
          <a:p>
            <a:pPr lvl="1"/>
            <a:endParaRPr lang="en-US" smtClean="0"/>
          </a:p>
          <a:p>
            <a:r>
              <a:rPr lang="en-US" smtClean="0"/>
              <a:t>The operational specification template can be used to</a:t>
            </a:r>
          </a:p>
          <a:p>
            <a:pPr lvl="1"/>
            <a:r>
              <a:rPr lang="en-US" smtClean="0"/>
              <a:t>define test scenarios and test cases</a:t>
            </a:r>
          </a:p>
          <a:p>
            <a:pPr lvl="1"/>
            <a:r>
              <a:rPr lang="en-US" smtClean="0"/>
              <a:t>resolve development questions about operational issues</a:t>
            </a:r>
          </a:p>
          <a:p>
            <a:pPr lvl="1"/>
            <a:r>
              <a:rPr lang="en-US" smtClean="0"/>
              <a:t>resolve requirements discussions with users</a:t>
            </a:r>
          </a:p>
        </p:txBody>
      </p:sp>
      <p:pic>
        <p:nvPicPr>
          <p:cNvPr id="51203" name="Picture 3087" descr="E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7845" y="71165"/>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228562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4098"/>
          <p:cNvSpPr>
            <a:spLocks noGrp="1" noChangeArrowheads="1"/>
          </p:cNvSpPr>
          <p:nvPr>
            <p:ph type="title"/>
          </p:nvPr>
        </p:nvSpPr>
        <p:spPr/>
        <p:txBody>
          <a:bodyPr/>
          <a:lstStyle/>
          <a:p>
            <a:r>
              <a:rPr lang="en-US" smtClean="0"/>
              <a:t>Example Operational Template</a:t>
            </a:r>
          </a:p>
        </p:txBody>
      </p:sp>
      <p:graphicFrame>
        <p:nvGraphicFramePr>
          <p:cNvPr id="53250" name="Object 4111"/>
          <p:cNvGraphicFramePr>
            <a:graphicFrameLocks noGrp="1" noChangeAspect="1"/>
          </p:cNvGraphicFramePr>
          <p:nvPr>
            <p:ph idx="1"/>
            <p:extLst>
              <p:ext uri="{D42A27DB-BD31-4B8C-83A1-F6EECF244321}">
                <p14:modId xmlns:p14="http://schemas.microsoft.com/office/powerpoint/2010/main" val="4247527224"/>
              </p:ext>
            </p:extLst>
          </p:nvPr>
        </p:nvGraphicFramePr>
        <p:xfrm>
          <a:off x="388938" y="654050"/>
          <a:ext cx="7826375" cy="4949825"/>
        </p:xfrm>
        <a:graphic>
          <a:graphicData uri="http://schemas.openxmlformats.org/presentationml/2006/ole">
            <mc:AlternateContent xmlns:mc="http://schemas.openxmlformats.org/markup-compatibility/2006">
              <mc:Choice xmlns:v="urn:schemas-microsoft-com:vml" Requires="v">
                <p:oleObj spid="_x0000_s50189" name="Document" r:id="rId5" imgW="5696842" imgH="3603983" progId="Word.Document.8">
                  <p:embed/>
                </p:oleObj>
              </mc:Choice>
              <mc:Fallback>
                <p:oleObj name="Document" r:id="rId5" imgW="5696842" imgH="360398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654050"/>
                        <a:ext cx="7826375" cy="4949825"/>
                      </a:xfrm>
                      <a:prstGeom prst="rect">
                        <a:avLst/>
                      </a:prstGeom>
                      <a:noFill/>
                      <a:ln>
                        <a:noFill/>
                      </a:ln>
                      <a:effectLst/>
                    </p:spPr>
                  </p:pic>
                </p:oleObj>
              </mc:Fallback>
            </mc:AlternateContent>
          </a:graphicData>
        </a:graphic>
      </p:graphicFrame>
      <p:pic>
        <p:nvPicPr>
          <p:cNvPr id="5" name="Picture 3087" descr="E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7845" y="71165"/>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61264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2078" y="398469"/>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18022161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5874" name="Rectangle 2"/>
          <p:cNvSpPr>
            <a:spLocks noGrp="1" noChangeArrowheads="1"/>
          </p:cNvSpPr>
          <p:nvPr>
            <p:ph type="title"/>
          </p:nvPr>
        </p:nvSpPr>
        <p:spPr/>
        <p:txBody>
          <a:bodyPr/>
          <a:lstStyle/>
          <a:p>
            <a:r>
              <a:rPr lang="en-US" dirty="0" smtClean="0"/>
              <a:t>Operational Template Class Exercise -1</a:t>
            </a:r>
          </a:p>
        </p:txBody>
      </p:sp>
      <p:sp>
        <p:nvSpPr>
          <p:cNvPr id="975875" name="Rectangle 3"/>
          <p:cNvSpPr>
            <a:spLocks noGrp="1" noChangeArrowheads="1"/>
          </p:cNvSpPr>
          <p:nvPr>
            <p:ph idx="1"/>
          </p:nvPr>
        </p:nvSpPr>
        <p:spPr/>
        <p:txBody>
          <a:bodyPr/>
          <a:lstStyle/>
          <a:p>
            <a:r>
              <a:rPr lang="en-US" smtClean="0"/>
              <a:t>For this exercise, as a class, we will produce an operational scenario template for program 5.</a:t>
            </a:r>
          </a:p>
        </p:txBody>
      </p:sp>
      <p:graphicFrame>
        <p:nvGraphicFramePr>
          <p:cNvPr id="55300" name="Object 11"/>
          <p:cNvGraphicFramePr>
            <a:graphicFrameLocks noChangeAspect="1"/>
          </p:cNvGraphicFramePr>
          <p:nvPr>
            <p:extLst>
              <p:ext uri="{D42A27DB-BD31-4B8C-83A1-F6EECF244321}">
                <p14:modId xmlns:p14="http://schemas.microsoft.com/office/powerpoint/2010/main" val="1023932267"/>
              </p:ext>
            </p:extLst>
          </p:nvPr>
        </p:nvGraphicFramePr>
        <p:xfrm>
          <a:off x="-206386" y="2017678"/>
          <a:ext cx="8918585" cy="4260140"/>
        </p:xfrm>
        <a:graphic>
          <a:graphicData uri="http://schemas.openxmlformats.org/presentationml/2006/ole">
            <mc:AlternateContent xmlns:mc="http://schemas.openxmlformats.org/markup-compatibility/2006">
              <mc:Choice xmlns:v="urn:schemas-microsoft-com:vml" Requires="v">
                <p:oleObj spid="_x0000_s52237" name="Document" r:id="rId5" imgW="6584475" imgH="3140616" progId="Word.Document.8">
                  <p:embed/>
                </p:oleObj>
              </mc:Choice>
              <mc:Fallback>
                <p:oleObj name="Document" r:id="rId5" imgW="6584475" imgH="314061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386" y="2017678"/>
                        <a:ext cx="8918585" cy="4260140"/>
                      </a:xfrm>
                      <a:prstGeom prst="rect">
                        <a:avLst/>
                      </a:prstGeom>
                      <a:noFill/>
                      <a:ln>
                        <a:noFill/>
                      </a:ln>
                      <a:effectLst/>
                    </p:spPr>
                  </p:pic>
                </p:oleObj>
              </mc:Fallback>
            </mc:AlternateContent>
          </a:graphicData>
        </a:graphic>
      </p:graphicFrame>
      <p:pic>
        <p:nvPicPr>
          <p:cNvPr id="8" name="Picture 3087" descr="E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7845" y="71165"/>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378175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p:txBody>
          <a:bodyPr/>
          <a:lstStyle/>
          <a:p>
            <a:r>
              <a:rPr lang="en-US" smtClean="0"/>
              <a:t>Functional Template </a:t>
            </a:r>
          </a:p>
        </p:txBody>
      </p:sp>
      <p:sp>
        <p:nvSpPr>
          <p:cNvPr id="831491" name="Rectangle 3"/>
          <p:cNvSpPr>
            <a:spLocks noGrp="1" noChangeArrowheads="1"/>
          </p:cNvSpPr>
          <p:nvPr>
            <p:ph idx="1"/>
          </p:nvPr>
        </p:nvSpPr>
        <p:spPr/>
        <p:txBody>
          <a:bodyPr/>
          <a:lstStyle/>
          <a:p>
            <a:r>
              <a:rPr lang="en-US" smtClean="0"/>
              <a:t>The functional specification template allows you to unambiguously define the external functions provided by the product.</a:t>
            </a:r>
          </a:p>
          <a:p>
            <a:pPr lvl="1"/>
            <a:r>
              <a:rPr lang="en-US" smtClean="0"/>
              <a:t>classes and inheritance </a:t>
            </a:r>
          </a:p>
          <a:p>
            <a:pPr lvl="1"/>
            <a:r>
              <a:rPr lang="en-US" smtClean="0"/>
              <a:t>externally visible attributes</a:t>
            </a:r>
          </a:p>
          <a:p>
            <a:pPr lvl="1"/>
            <a:r>
              <a:rPr lang="en-US" smtClean="0"/>
              <a:t>external functions provided</a:t>
            </a:r>
          </a:p>
          <a:p>
            <a:pPr lvl="1"/>
            <a:r>
              <a:rPr lang="en-US" smtClean="0"/>
              <a:t>relationships with other classes or parts</a:t>
            </a:r>
          </a:p>
          <a:p>
            <a:pPr lvl="1"/>
            <a:endParaRPr lang="en-US" smtClean="0"/>
          </a:p>
          <a:p>
            <a:r>
              <a:rPr lang="en-US" smtClean="0"/>
              <a:t>Where possible, specify the behavior of each function or method with a formal notation.</a:t>
            </a:r>
          </a:p>
        </p:txBody>
      </p:sp>
      <p:pic>
        <p:nvPicPr>
          <p:cNvPr id="57347" name="Picture 16" descr="E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6783" y="74606"/>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366651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p:txBody>
          <a:bodyPr/>
          <a:lstStyle/>
          <a:p>
            <a:r>
              <a:rPr lang="en-US" smtClean="0"/>
              <a:t>Example Functional Template</a:t>
            </a:r>
          </a:p>
        </p:txBody>
      </p:sp>
      <p:graphicFrame>
        <p:nvGraphicFramePr>
          <p:cNvPr id="59394" name="Object 19"/>
          <p:cNvGraphicFramePr>
            <a:graphicFrameLocks noGrp="1" noChangeAspect="1"/>
          </p:cNvGraphicFramePr>
          <p:nvPr>
            <p:ph idx="1"/>
            <p:extLst>
              <p:ext uri="{D42A27DB-BD31-4B8C-83A1-F6EECF244321}">
                <p14:modId xmlns:p14="http://schemas.microsoft.com/office/powerpoint/2010/main" val="2976214947"/>
              </p:ext>
            </p:extLst>
          </p:nvPr>
        </p:nvGraphicFramePr>
        <p:xfrm>
          <a:off x="388938" y="1106488"/>
          <a:ext cx="5697537" cy="4965700"/>
        </p:xfrm>
        <a:graphic>
          <a:graphicData uri="http://schemas.openxmlformats.org/presentationml/2006/ole">
            <mc:AlternateContent xmlns:mc="http://schemas.openxmlformats.org/markup-compatibility/2006">
              <mc:Choice xmlns:v="urn:schemas-microsoft-com:vml" Requires="v">
                <p:oleObj spid="_x0000_s56333" name="Document" r:id="rId5" imgW="5696786" imgH="4965961" progId="Word.Document.8">
                  <p:embed/>
                </p:oleObj>
              </mc:Choice>
              <mc:Fallback>
                <p:oleObj name="Document" r:id="rId5" imgW="5696786" imgH="4965961"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106488"/>
                        <a:ext cx="5697537" cy="4965700"/>
                      </a:xfrm>
                      <a:prstGeom prst="rect">
                        <a:avLst/>
                      </a:prstGeom>
                      <a:noFill/>
                      <a:ln>
                        <a:noFill/>
                      </a:ln>
                      <a:effectLst/>
                    </p:spPr>
                  </p:pic>
                </p:oleObj>
              </mc:Fallback>
            </mc:AlternateContent>
          </a:graphicData>
        </a:graphic>
      </p:graphicFrame>
      <p:pic>
        <p:nvPicPr>
          <p:cNvPr id="5" name="Picture 16" descr="ED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6783" y="74606"/>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698567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p:txBody>
          <a:bodyPr/>
          <a:lstStyle/>
          <a:p>
            <a:r>
              <a:rPr lang="en-US" smtClean="0"/>
              <a:t>Producing the Functional Template</a:t>
            </a:r>
          </a:p>
        </p:txBody>
      </p:sp>
      <p:sp>
        <p:nvSpPr>
          <p:cNvPr id="961539" name="Rectangle 3"/>
          <p:cNvSpPr>
            <a:spLocks noGrp="1" noChangeArrowheads="1"/>
          </p:cNvSpPr>
          <p:nvPr>
            <p:ph idx="1"/>
          </p:nvPr>
        </p:nvSpPr>
        <p:spPr/>
        <p:txBody>
          <a:bodyPr/>
          <a:lstStyle/>
          <a:p>
            <a:r>
              <a:rPr lang="en-US" smtClean="0"/>
              <a:t>To produce a functional template, you must</a:t>
            </a:r>
          </a:p>
          <a:p>
            <a:pPr lvl="1"/>
            <a:r>
              <a:rPr lang="en-US" smtClean="0"/>
              <a:t>decide how to build the product</a:t>
            </a:r>
          </a:p>
          <a:p>
            <a:pPr lvl="1"/>
            <a:r>
              <a:rPr lang="en-US" smtClean="0"/>
              <a:t>define the product</a:t>
            </a:r>
            <a:r>
              <a:rPr lang="ja-JP" altLang="en-US" smtClean="0"/>
              <a:t>’</a:t>
            </a:r>
            <a:r>
              <a:rPr lang="en-US" smtClean="0"/>
              <a:t>s functions</a:t>
            </a:r>
          </a:p>
          <a:p>
            <a:pPr lvl="1"/>
            <a:r>
              <a:rPr lang="en-US" smtClean="0"/>
              <a:t>define the key product attributes</a:t>
            </a:r>
          </a:p>
          <a:p>
            <a:endParaRPr lang="en-US" smtClean="0"/>
          </a:p>
          <a:p>
            <a:r>
              <a:rPr lang="en-US" smtClean="0"/>
              <a:t>The functional specification is usually developed in steps.</a:t>
            </a:r>
          </a:p>
          <a:p>
            <a:pPr lvl="1"/>
            <a:r>
              <a:rPr lang="en-US" smtClean="0"/>
              <a:t>Produce an initial design.</a:t>
            </a:r>
          </a:p>
          <a:p>
            <a:pPr lvl="1"/>
            <a:r>
              <a:rPr lang="en-US" smtClean="0"/>
              <a:t>Refine the elements of that design.</a:t>
            </a:r>
          </a:p>
          <a:p>
            <a:pPr lvl="1"/>
            <a:r>
              <a:rPr lang="en-US" smtClean="0"/>
              <a:t>Revise the functional specification template as you better understand how to build the product.</a:t>
            </a:r>
          </a:p>
          <a:p>
            <a:endParaRPr lang="en-US" smtClean="0"/>
          </a:p>
          <a:p>
            <a:endParaRPr lang="en-US" smtClean="0"/>
          </a:p>
          <a:p>
            <a:endParaRPr lang="en-US" smtClean="0"/>
          </a:p>
        </p:txBody>
      </p:sp>
      <p:pic>
        <p:nvPicPr>
          <p:cNvPr id="7" name="Picture 16" descr="E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6783" y="74606"/>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2632420"/>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Grp="1" noChangeArrowheads="1"/>
          </p:cNvSpPr>
          <p:nvPr>
            <p:ph type="title"/>
          </p:nvPr>
        </p:nvSpPr>
        <p:spPr/>
        <p:txBody>
          <a:bodyPr/>
          <a:lstStyle/>
          <a:p>
            <a:r>
              <a:rPr lang="en-US" smtClean="0"/>
              <a:t>Functional Template Class Exercise -1 </a:t>
            </a:r>
          </a:p>
        </p:txBody>
      </p:sp>
      <p:sp>
        <p:nvSpPr>
          <p:cNvPr id="959491" name="Rectangle 3"/>
          <p:cNvSpPr>
            <a:spLocks noGrp="1" noChangeArrowheads="1"/>
          </p:cNvSpPr>
          <p:nvPr>
            <p:ph idx="1"/>
          </p:nvPr>
        </p:nvSpPr>
        <p:spPr/>
        <p:txBody>
          <a:bodyPr/>
          <a:lstStyle/>
          <a:p>
            <a:r>
              <a:rPr lang="en-US" smtClean="0"/>
              <a:t>For this exercise, as a class, we will produce a functional specification template for program 5.</a:t>
            </a:r>
          </a:p>
          <a:p>
            <a:endParaRPr lang="en-US" smtClean="0"/>
          </a:p>
          <a:p>
            <a:r>
              <a:rPr lang="en-US" smtClean="0"/>
              <a:t>We</a:t>
            </a:r>
            <a:r>
              <a:rPr lang="ja-JP" altLang="en-US" smtClean="0"/>
              <a:t>’</a:t>
            </a:r>
            <a:r>
              <a:rPr lang="en-US" smtClean="0"/>
              <a:t>ll start by quickly sketching out a design of program 5.</a:t>
            </a:r>
          </a:p>
          <a:p>
            <a:endParaRPr lang="en-US" smtClean="0"/>
          </a:p>
        </p:txBody>
      </p:sp>
      <p:pic>
        <p:nvPicPr>
          <p:cNvPr id="5" name="Picture 16" descr="ED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6783" y="74606"/>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9238750"/>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p:txBody>
          <a:bodyPr/>
          <a:lstStyle/>
          <a:p>
            <a:r>
              <a:rPr lang="en-US" smtClean="0"/>
              <a:t>Functional Template Class Exercise -2 </a:t>
            </a:r>
          </a:p>
        </p:txBody>
      </p:sp>
      <p:sp>
        <p:nvSpPr>
          <p:cNvPr id="1017859" name="Rectangle 3"/>
          <p:cNvSpPr>
            <a:spLocks noGrp="1" noChangeArrowheads="1"/>
          </p:cNvSpPr>
          <p:nvPr>
            <p:ph idx="1"/>
          </p:nvPr>
        </p:nvSpPr>
        <p:spPr/>
        <p:txBody>
          <a:bodyPr/>
          <a:lstStyle/>
          <a:p>
            <a:r>
              <a:rPr lang="en-US" smtClean="0"/>
              <a:t>Next, we will produce a functional specification template for program 5.</a:t>
            </a:r>
          </a:p>
        </p:txBody>
      </p:sp>
      <p:graphicFrame>
        <p:nvGraphicFramePr>
          <p:cNvPr id="65540" name="Object 410"/>
          <p:cNvGraphicFramePr>
            <a:graphicFrameLocks noChangeAspect="1"/>
          </p:cNvGraphicFramePr>
          <p:nvPr>
            <p:extLst>
              <p:ext uri="{D42A27DB-BD31-4B8C-83A1-F6EECF244321}">
                <p14:modId xmlns:p14="http://schemas.microsoft.com/office/powerpoint/2010/main" val="1293269100"/>
              </p:ext>
            </p:extLst>
          </p:nvPr>
        </p:nvGraphicFramePr>
        <p:xfrm>
          <a:off x="388938" y="1949956"/>
          <a:ext cx="7243100" cy="4198441"/>
        </p:xfrm>
        <a:graphic>
          <a:graphicData uri="http://schemas.openxmlformats.org/presentationml/2006/ole">
            <mc:AlternateContent xmlns:mc="http://schemas.openxmlformats.org/markup-compatibility/2006">
              <mc:Choice xmlns:v="urn:schemas-microsoft-com:vml" Requires="v">
                <p:oleObj spid="_x0000_s62477" name="Document" r:id="rId5" imgW="6566808" imgH="3806338" progId="Word.Document.8">
                  <p:embed/>
                </p:oleObj>
              </mc:Choice>
              <mc:Fallback>
                <p:oleObj name="Document" r:id="rId5" imgW="6566808" imgH="3806338"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949956"/>
                        <a:ext cx="7243100" cy="4198441"/>
                      </a:xfrm>
                      <a:prstGeom prst="rect">
                        <a:avLst/>
                      </a:prstGeom>
                      <a:noFill/>
                      <a:ln>
                        <a:noFill/>
                      </a:ln>
                      <a:effectLst/>
                    </p:spPr>
                  </p:pic>
                </p:oleObj>
              </mc:Fallback>
            </mc:AlternateContent>
          </a:graphicData>
        </a:graphic>
      </p:graphicFrame>
      <p:pic>
        <p:nvPicPr>
          <p:cNvPr id="6" name="Picture 16" descr="ED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6783" y="74606"/>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106877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ChangeArrowheads="1"/>
          </p:cNvSpPr>
          <p:nvPr>
            <p:ph type="title"/>
          </p:nvPr>
        </p:nvSpPr>
        <p:spPr/>
        <p:txBody>
          <a:bodyPr/>
          <a:lstStyle/>
          <a:p>
            <a:r>
              <a:rPr lang="en-US" smtClean="0"/>
              <a:t>State Specification Template -1</a:t>
            </a:r>
          </a:p>
        </p:txBody>
      </p:sp>
      <p:sp>
        <p:nvSpPr>
          <p:cNvPr id="844803" name="Rectangle 3"/>
          <p:cNvSpPr>
            <a:spLocks noGrp="1" noChangeArrowheads="1"/>
          </p:cNvSpPr>
          <p:nvPr>
            <p:ph idx="1"/>
          </p:nvPr>
        </p:nvSpPr>
        <p:spPr/>
        <p:txBody>
          <a:bodyPr/>
          <a:lstStyle/>
          <a:p>
            <a:r>
              <a:rPr lang="en-US" smtClean="0"/>
              <a:t>The state specification template (SST) precisely defines</a:t>
            </a:r>
          </a:p>
          <a:p>
            <a:pPr lvl="1"/>
            <a:r>
              <a:rPr lang="en-US" smtClean="0"/>
              <a:t>the program states required</a:t>
            </a:r>
          </a:p>
          <a:p>
            <a:pPr lvl="1"/>
            <a:r>
              <a:rPr lang="en-US" smtClean="0"/>
              <a:t>transitions among the states</a:t>
            </a:r>
          </a:p>
          <a:p>
            <a:pPr lvl="1"/>
            <a:r>
              <a:rPr lang="en-US" smtClean="0"/>
              <a:t>actions taken with each transition</a:t>
            </a:r>
          </a:p>
          <a:p>
            <a:endParaRPr lang="en-US" smtClean="0"/>
          </a:p>
          <a:p>
            <a:r>
              <a:rPr lang="en-US" smtClean="0"/>
              <a:t>With the SST, you can </a:t>
            </a:r>
          </a:p>
          <a:p>
            <a:pPr lvl="1"/>
            <a:r>
              <a:rPr lang="en-US" smtClean="0"/>
              <a:t>define state machine structure</a:t>
            </a:r>
          </a:p>
          <a:p>
            <a:pPr lvl="1"/>
            <a:r>
              <a:rPr lang="en-US" smtClean="0"/>
              <a:t>analyze the state machine design</a:t>
            </a:r>
          </a:p>
          <a:p>
            <a:pPr lvl="1"/>
            <a:r>
              <a:rPr lang="en-US" smtClean="0"/>
              <a:t>recognize mistakes and omissions</a:t>
            </a:r>
          </a:p>
        </p:txBody>
      </p:sp>
      <p:pic>
        <p:nvPicPr>
          <p:cNvPr id="67587" name="Picture 15" descr="I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6783" y="70107"/>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875085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5090" name="Rectangle 2"/>
          <p:cNvSpPr>
            <a:spLocks noGrp="1" noChangeArrowheads="1"/>
          </p:cNvSpPr>
          <p:nvPr>
            <p:ph type="title"/>
          </p:nvPr>
        </p:nvSpPr>
        <p:spPr/>
        <p:txBody>
          <a:bodyPr/>
          <a:lstStyle/>
          <a:p>
            <a:r>
              <a:rPr lang="en-US" smtClean="0"/>
              <a:t>State Specification Template -2</a:t>
            </a:r>
          </a:p>
        </p:txBody>
      </p:sp>
      <p:sp>
        <p:nvSpPr>
          <p:cNvPr id="985091" name="Rectangle 3"/>
          <p:cNvSpPr>
            <a:spLocks noGrp="1" noChangeArrowheads="1"/>
          </p:cNvSpPr>
          <p:nvPr>
            <p:ph idx="1"/>
          </p:nvPr>
        </p:nvSpPr>
        <p:spPr/>
        <p:txBody>
          <a:bodyPr/>
          <a:lstStyle/>
          <a:p>
            <a:r>
              <a:rPr lang="en-US" smtClean="0"/>
              <a:t>The SST specifies</a:t>
            </a:r>
          </a:p>
          <a:p>
            <a:pPr lvl="1"/>
            <a:r>
              <a:rPr lang="en-US" smtClean="0"/>
              <a:t>the name of every state </a:t>
            </a:r>
          </a:p>
          <a:p>
            <a:pPr lvl="1"/>
            <a:r>
              <a:rPr lang="en-US" smtClean="0"/>
              <a:t>a brief description of each state</a:t>
            </a:r>
          </a:p>
          <a:p>
            <a:pPr lvl="1"/>
            <a:r>
              <a:rPr lang="en-US" smtClean="0"/>
              <a:t>the name and description of any functions or parameters used in the SST</a:t>
            </a:r>
          </a:p>
          <a:p>
            <a:pPr lvl="1"/>
            <a:r>
              <a:rPr lang="en-US" smtClean="0"/>
              <a:t>the conditions that cause transitions from the state to itself or to any other state</a:t>
            </a:r>
          </a:p>
          <a:p>
            <a:pPr lvl="1"/>
            <a:r>
              <a:rPr lang="en-US" smtClean="0"/>
              <a:t>the conditions that cause transitions from any other state to this state</a:t>
            </a:r>
          </a:p>
          <a:p>
            <a:pPr lvl="1"/>
            <a:r>
              <a:rPr lang="en-US" smtClean="0"/>
              <a:t>the actions taken during each transition</a:t>
            </a:r>
          </a:p>
        </p:txBody>
      </p:sp>
      <p:pic>
        <p:nvPicPr>
          <p:cNvPr id="5" name="Picture 15" descr="I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06783" y="70107"/>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4733471"/>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42" name="Rectangle 2"/>
          <p:cNvSpPr>
            <a:spLocks noGrp="1" noChangeArrowheads="1"/>
          </p:cNvSpPr>
          <p:nvPr>
            <p:ph type="title"/>
          </p:nvPr>
        </p:nvSpPr>
        <p:spPr/>
        <p:txBody>
          <a:bodyPr/>
          <a:lstStyle/>
          <a:p>
            <a:r>
              <a:rPr lang="en-US" smtClean="0"/>
              <a:t>Example State Template </a:t>
            </a:r>
          </a:p>
        </p:txBody>
      </p:sp>
      <p:graphicFrame>
        <p:nvGraphicFramePr>
          <p:cNvPr id="71682" name="Object 3"/>
          <p:cNvGraphicFramePr>
            <a:graphicFrameLocks noGrp="1" noChangeAspect="1"/>
          </p:cNvGraphicFramePr>
          <p:nvPr>
            <p:ph idx="1"/>
          </p:nvPr>
        </p:nvGraphicFramePr>
        <p:xfrm>
          <a:off x="2112963" y="1081088"/>
          <a:ext cx="4895850" cy="5014912"/>
        </p:xfrm>
        <a:graphic>
          <a:graphicData uri="http://schemas.openxmlformats.org/presentationml/2006/ole">
            <mc:AlternateContent xmlns:mc="http://schemas.openxmlformats.org/markup-compatibility/2006">
              <mc:Choice xmlns:v="urn:schemas-microsoft-com:vml" Requires="v">
                <p:oleObj spid="_x0000_s68621" name="Document" r:id="rId5" imgW="5696842" imgH="5835895" progId="Word.Document.8">
                  <p:embed/>
                </p:oleObj>
              </mc:Choice>
              <mc:Fallback>
                <p:oleObj name="Document" r:id="rId5" imgW="5696842" imgH="5835895"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2963" y="1081088"/>
                        <a:ext cx="4895850" cy="50149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pic>
        <p:nvPicPr>
          <p:cNvPr id="7" name="Picture 15" descr="ID"/>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06783" y="70107"/>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787602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Rectangle 2"/>
          <p:cNvSpPr>
            <a:spLocks noGrp="1" noChangeArrowheads="1"/>
          </p:cNvSpPr>
          <p:nvPr>
            <p:ph type="title"/>
          </p:nvPr>
        </p:nvSpPr>
        <p:spPr/>
        <p:txBody>
          <a:bodyPr/>
          <a:lstStyle/>
          <a:p>
            <a:r>
              <a:rPr lang="en-US" smtClean="0"/>
              <a:t>Logic Specification Template -1</a:t>
            </a:r>
          </a:p>
        </p:txBody>
      </p:sp>
      <p:sp>
        <p:nvSpPr>
          <p:cNvPr id="857091" name="Rectangle 3"/>
          <p:cNvSpPr>
            <a:spLocks noGrp="1" noChangeArrowheads="1"/>
          </p:cNvSpPr>
          <p:nvPr>
            <p:ph idx="1"/>
          </p:nvPr>
        </p:nvSpPr>
        <p:spPr/>
        <p:txBody>
          <a:bodyPr/>
          <a:lstStyle/>
          <a:p>
            <a:r>
              <a:rPr lang="en-US" smtClean="0"/>
              <a:t>The logic specification template precisely defines the program</a:t>
            </a:r>
            <a:r>
              <a:rPr lang="ja-JP" altLang="en-US" smtClean="0"/>
              <a:t>’</a:t>
            </a:r>
            <a:r>
              <a:rPr lang="en-US" smtClean="0"/>
              <a:t>s internal logic.</a:t>
            </a:r>
          </a:p>
          <a:p>
            <a:endParaRPr lang="en-US" smtClean="0"/>
          </a:p>
          <a:p>
            <a:r>
              <a:rPr lang="en-US" smtClean="0"/>
              <a:t>Its objective is to describe the logic in a concise and convenient notation.</a:t>
            </a:r>
          </a:p>
          <a:p>
            <a:pPr lvl="1"/>
            <a:r>
              <a:rPr lang="en-US" smtClean="0"/>
              <a:t>A pseudocode compatible with the implementation language is often appropriate.</a:t>
            </a:r>
          </a:p>
          <a:p>
            <a:pPr lvl="1"/>
            <a:r>
              <a:rPr lang="en-US" smtClean="0"/>
              <a:t>Formal notation is also appropriate.</a:t>
            </a:r>
          </a:p>
          <a:p>
            <a:pPr lvl="1"/>
            <a:r>
              <a:rPr lang="en-US" smtClean="0"/>
              <a:t>Both the designers and the implementers must be familiar with the notation used.</a:t>
            </a:r>
          </a:p>
        </p:txBody>
      </p:sp>
      <p:pic>
        <p:nvPicPr>
          <p:cNvPr id="73731" name="Picture 15" descr="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0013" y="76722"/>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997739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458" name="Rectangle 2"/>
          <p:cNvSpPr>
            <a:spLocks noGrp="1" noChangeArrowheads="1"/>
          </p:cNvSpPr>
          <p:nvPr>
            <p:ph type="title"/>
          </p:nvPr>
        </p:nvSpPr>
        <p:spPr/>
        <p:txBody>
          <a:bodyPr/>
          <a:lstStyle/>
          <a:p>
            <a:r>
              <a:rPr lang="en-US" smtClean="0"/>
              <a:t>Lecture Topics</a:t>
            </a:r>
          </a:p>
        </p:txBody>
      </p:sp>
      <p:sp>
        <p:nvSpPr>
          <p:cNvPr id="787459" name="Rectangle 3"/>
          <p:cNvSpPr>
            <a:spLocks noGrp="1" noChangeArrowheads="1"/>
          </p:cNvSpPr>
          <p:nvPr>
            <p:ph sz="half" idx="2"/>
          </p:nvPr>
        </p:nvSpPr>
        <p:spPr/>
        <p:txBody>
          <a:bodyPr>
            <a:normAutofit fontScale="92500" lnSpcReduction="10000"/>
          </a:bodyPr>
          <a:lstStyle/>
          <a:p>
            <a:r>
              <a:rPr lang="en-US" smtClean="0"/>
              <a:t>The design framework</a:t>
            </a:r>
          </a:p>
          <a:p>
            <a:endParaRPr lang="en-US" smtClean="0"/>
          </a:p>
          <a:p>
            <a:r>
              <a:rPr lang="en-US" smtClean="0"/>
              <a:t>Design completeness</a:t>
            </a:r>
          </a:p>
          <a:p>
            <a:endParaRPr lang="en-US" smtClean="0"/>
          </a:p>
          <a:p>
            <a:r>
              <a:rPr lang="en-US" smtClean="0"/>
              <a:t>Design representation</a:t>
            </a:r>
          </a:p>
          <a:p>
            <a:endParaRPr lang="en-US" smtClean="0"/>
          </a:p>
          <a:p>
            <a:r>
              <a:rPr lang="en-US" smtClean="0"/>
              <a:t>The PSP design templates</a:t>
            </a:r>
          </a:p>
          <a:p>
            <a:pPr lvl="1"/>
            <a:r>
              <a:rPr lang="en-US" smtClean="0"/>
              <a:t>operational specification</a:t>
            </a:r>
          </a:p>
          <a:p>
            <a:pPr lvl="1"/>
            <a:r>
              <a:rPr lang="en-US" smtClean="0"/>
              <a:t>functional specification</a:t>
            </a:r>
          </a:p>
          <a:p>
            <a:pPr lvl="1"/>
            <a:r>
              <a:rPr lang="en-US" smtClean="0"/>
              <a:t>state specification</a:t>
            </a:r>
          </a:p>
          <a:p>
            <a:pPr lvl="1"/>
            <a:r>
              <a:rPr lang="en-US" smtClean="0"/>
              <a:t>logic specification</a:t>
            </a:r>
          </a:p>
          <a:p>
            <a:endParaRPr lang="en-US" smtClean="0"/>
          </a:p>
          <a:p>
            <a:r>
              <a:rPr lang="en-US" smtClean="0"/>
              <a:t>The design hierarchy</a:t>
            </a:r>
          </a:p>
        </p:txBody>
      </p:sp>
    </p:spTree>
    <p:extLst>
      <p:ext uri="{BB962C8B-B14F-4D97-AF65-F5344CB8AC3E}">
        <p14:creationId xmlns:p14="http://schemas.microsoft.com/office/powerpoint/2010/main" val="2078912184"/>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p:txBody>
          <a:bodyPr/>
          <a:lstStyle/>
          <a:p>
            <a:r>
              <a:rPr lang="en-US" smtClean="0"/>
              <a:t>Logic Specification Template -2</a:t>
            </a:r>
          </a:p>
        </p:txBody>
      </p:sp>
      <p:sp>
        <p:nvSpPr>
          <p:cNvPr id="859139" name="Rectangle 3"/>
          <p:cNvSpPr>
            <a:spLocks noGrp="1" noChangeArrowheads="1"/>
          </p:cNvSpPr>
          <p:nvPr>
            <p:ph idx="1"/>
          </p:nvPr>
        </p:nvSpPr>
        <p:spPr/>
        <p:txBody>
          <a:bodyPr/>
          <a:lstStyle/>
          <a:p>
            <a:r>
              <a:rPr lang="en-US" smtClean="0"/>
              <a:t>The logic specification template should specify</a:t>
            </a:r>
          </a:p>
          <a:p>
            <a:pPr lvl="1"/>
            <a:r>
              <a:rPr lang="en-US" smtClean="0"/>
              <a:t>the logic for each item or method, each part and class, and the overall program</a:t>
            </a:r>
          </a:p>
          <a:p>
            <a:pPr lvl="1"/>
            <a:r>
              <a:rPr lang="en-US" smtClean="0"/>
              <a:t>the precise call to each program, part, or method </a:t>
            </a:r>
          </a:p>
          <a:p>
            <a:pPr lvl="1"/>
            <a:r>
              <a:rPr lang="en-US" smtClean="0"/>
              <a:t>any external references</a:t>
            </a:r>
          </a:p>
          <a:p>
            <a:pPr lvl="1"/>
            <a:r>
              <a:rPr lang="en-US" smtClean="0"/>
              <a:t>special data types and data definitions</a:t>
            </a:r>
          </a:p>
        </p:txBody>
      </p:sp>
      <p:pic>
        <p:nvPicPr>
          <p:cNvPr id="5" name="Picture 15" descr="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0013" y="76722"/>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242376"/>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Grp="1" noChangeArrowheads="1"/>
          </p:cNvSpPr>
          <p:nvPr>
            <p:ph type="title"/>
          </p:nvPr>
        </p:nvSpPr>
        <p:spPr/>
        <p:txBody>
          <a:bodyPr/>
          <a:lstStyle/>
          <a:p>
            <a:r>
              <a:rPr lang="en-US" smtClean="0"/>
              <a:t>Example Logic Template </a:t>
            </a:r>
          </a:p>
        </p:txBody>
      </p:sp>
      <p:graphicFrame>
        <p:nvGraphicFramePr>
          <p:cNvPr id="77826" name="Object 22"/>
          <p:cNvGraphicFramePr>
            <a:graphicFrameLocks noGrp="1" noChangeAspect="1"/>
          </p:cNvGraphicFramePr>
          <p:nvPr>
            <p:ph idx="1"/>
          </p:nvPr>
        </p:nvGraphicFramePr>
        <p:xfrm>
          <a:off x="1712913" y="1490663"/>
          <a:ext cx="5697537" cy="4197350"/>
        </p:xfrm>
        <a:graphic>
          <a:graphicData uri="http://schemas.openxmlformats.org/presentationml/2006/ole">
            <mc:AlternateContent xmlns:mc="http://schemas.openxmlformats.org/markup-compatibility/2006">
              <mc:Choice xmlns:v="urn:schemas-microsoft-com:vml" Requires="v">
                <p:oleObj spid="_x0000_s74765" name="Document" r:id="rId5" imgW="5696786" imgH="4197073" progId="Word.Document.8">
                  <p:embed/>
                </p:oleObj>
              </mc:Choice>
              <mc:Fallback>
                <p:oleObj name="Document" r:id="rId5" imgW="5696786" imgH="4197073"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12913" y="1490663"/>
                        <a:ext cx="5697537" cy="41973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7"/>
                                </a:srgbClr>
                              </a:outerShdw>
                            </a:effectLst>
                          </a14:hiddenEffects>
                        </a:ext>
                      </a:extLst>
                    </p:spPr>
                  </p:pic>
                </p:oleObj>
              </mc:Fallback>
            </mc:AlternateContent>
          </a:graphicData>
        </a:graphic>
      </p:graphicFrame>
      <p:pic>
        <p:nvPicPr>
          <p:cNvPr id="5" name="Picture 15" descr="I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20013" y="76722"/>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2046548"/>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Rectangle 2"/>
          <p:cNvSpPr>
            <a:spLocks noGrp="1" noChangeArrowheads="1"/>
          </p:cNvSpPr>
          <p:nvPr>
            <p:ph type="title"/>
          </p:nvPr>
        </p:nvSpPr>
        <p:spPr/>
        <p:txBody>
          <a:bodyPr/>
          <a:lstStyle/>
          <a:p>
            <a:r>
              <a:rPr lang="en-US" smtClean="0"/>
              <a:t>Using Pseudocode</a:t>
            </a:r>
          </a:p>
        </p:txBody>
      </p:sp>
      <p:sp>
        <p:nvSpPr>
          <p:cNvPr id="950275" name="Rectangle 3"/>
          <p:cNvSpPr>
            <a:spLocks noGrp="1" noChangeArrowheads="1"/>
          </p:cNvSpPr>
          <p:nvPr>
            <p:ph idx="1"/>
          </p:nvPr>
        </p:nvSpPr>
        <p:spPr/>
        <p:txBody>
          <a:bodyPr>
            <a:normAutofit fontScale="92500"/>
          </a:bodyPr>
          <a:lstStyle/>
          <a:p>
            <a:r>
              <a:rPr lang="en-US" smtClean="0"/>
              <a:t>In producing pseudocode designs </a:t>
            </a:r>
          </a:p>
          <a:p>
            <a:pPr lvl="1"/>
            <a:r>
              <a:rPr lang="en-US" smtClean="0"/>
              <a:t>use spoken language </a:t>
            </a:r>
          </a:p>
          <a:p>
            <a:pPr lvl="1"/>
            <a:r>
              <a:rPr lang="en-US" smtClean="0"/>
              <a:t>where possible, avoid programming constructs</a:t>
            </a:r>
          </a:p>
          <a:p>
            <a:pPr lvl="1"/>
            <a:r>
              <a:rPr lang="en-US" smtClean="0"/>
              <a:t>where unavoidable, use constructs from the implementation language</a:t>
            </a:r>
          </a:p>
          <a:p>
            <a:pPr lvl="1"/>
            <a:r>
              <a:rPr lang="en-US" smtClean="0"/>
              <a:t>where the program</a:t>
            </a:r>
            <a:r>
              <a:rPr lang="ja-JP" altLang="en-US" smtClean="0"/>
              <a:t>’</a:t>
            </a:r>
            <a:r>
              <a:rPr lang="en-US" smtClean="0"/>
              <a:t>s action is clear, make a brief note</a:t>
            </a:r>
          </a:p>
          <a:p>
            <a:pPr lvl="1"/>
            <a:r>
              <a:rPr lang="en-US" smtClean="0"/>
              <a:t>be more specific about complex constructs, loops, and state-machine structures</a:t>
            </a:r>
          </a:p>
          <a:p>
            <a:endParaRPr lang="en-US" smtClean="0"/>
          </a:p>
          <a:p>
            <a:r>
              <a:rPr lang="en-US" smtClean="0"/>
              <a:t>Consider writing the pseudocode in your development environment.</a:t>
            </a:r>
          </a:p>
          <a:p>
            <a:endParaRPr lang="en-US" smtClean="0"/>
          </a:p>
          <a:p>
            <a:r>
              <a:rPr lang="en-US" smtClean="0"/>
              <a:t>Later, when implementing the program, include the pseudocode in the comments.</a:t>
            </a:r>
          </a:p>
          <a:p>
            <a:endParaRPr lang="en-US" smtClean="0"/>
          </a:p>
        </p:txBody>
      </p:sp>
      <p:pic>
        <p:nvPicPr>
          <p:cNvPr id="5" name="Picture 15" descr="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0013" y="76722"/>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56549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p:txBody>
          <a:bodyPr/>
          <a:lstStyle/>
          <a:p>
            <a:r>
              <a:rPr lang="en-US" smtClean="0"/>
              <a:t>Logic Template Class Exercise -1 </a:t>
            </a:r>
          </a:p>
        </p:txBody>
      </p:sp>
      <p:sp>
        <p:nvSpPr>
          <p:cNvPr id="964611" name="Rectangle 3"/>
          <p:cNvSpPr>
            <a:spLocks noGrp="1" noChangeArrowheads="1"/>
          </p:cNvSpPr>
          <p:nvPr>
            <p:ph idx="1"/>
          </p:nvPr>
        </p:nvSpPr>
        <p:spPr/>
        <p:txBody>
          <a:bodyPr/>
          <a:lstStyle/>
          <a:p>
            <a:r>
              <a:rPr lang="en-US" smtClean="0"/>
              <a:t>For this exercise, as a class, we will produce a logic specification template for a function in program 5.</a:t>
            </a:r>
          </a:p>
          <a:p>
            <a:endParaRPr lang="en-US" smtClean="0"/>
          </a:p>
        </p:txBody>
      </p:sp>
      <p:graphicFrame>
        <p:nvGraphicFramePr>
          <p:cNvPr id="81924" name="Object 31"/>
          <p:cNvGraphicFramePr>
            <a:graphicFrameLocks noChangeAspect="1"/>
          </p:cNvGraphicFramePr>
          <p:nvPr>
            <p:extLst>
              <p:ext uri="{D42A27DB-BD31-4B8C-83A1-F6EECF244321}">
                <p14:modId xmlns:p14="http://schemas.microsoft.com/office/powerpoint/2010/main" val="2892114324"/>
              </p:ext>
            </p:extLst>
          </p:nvPr>
        </p:nvGraphicFramePr>
        <p:xfrm>
          <a:off x="459500" y="1944781"/>
          <a:ext cx="7371638" cy="4154159"/>
        </p:xfrm>
        <a:graphic>
          <a:graphicData uri="http://schemas.openxmlformats.org/presentationml/2006/ole">
            <mc:AlternateContent xmlns:mc="http://schemas.openxmlformats.org/markup-compatibility/2006">
              <mc:Choice xmlns:v="urn:schemas-microsoft-com:vml" Requires="v">
                <p:oleObj spid="_x0000_s78861" name="Document" r:id="rId5" imgW="6584475" imgH="3761406" progId="Word.Document.8">
                  <p:embed/>
                </p:oleObj>
              </mc:Choice>
              <mc:Fallback>
                <p:oleObj name="Document" r:id="rId5" imgW="6584475" imgH="3761406"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9500" y="1944781"/>
                        <a:ext cx="7371638" cy="4154159"/>
                      </a:xfrm>
                      <a:prstGeom prst="rect">
                        <a:avLst/>
                      </a:prstGeom>
                      <a:noFill/>
                      <a:ln>
                        <a:noFill/>
                      </a:ln>
                      <a:effectLst/>
                    </p:spPr>
                  </p:pic>
                </p:oleObj>
              </mc:Fallback>
            </mc:AlternateContent>
          </a:graphicData>
        </a:graphic>
      </p:graphicFrame>
      <p:pic>
        <p:nvPicPr>
          <p:cNvPr id="6" name="Picture 15" descr="IS"/>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20013" y="76722"/>
            <a:ext cx="1377950" cy="984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204646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22" name="Rectangle 2"/>
          <p:cNvSpPr>
            <a:spLocks noGrp="1" noChangeArrowheads="1"/>
          </p:cNvSpPr>
          <p:nvPr>
            <p:ph type="title"/>
          </p:nvPr>
        </p:nvSpPr>
        <p:spPr/>
        <p:txBody>
          <a:bodyPr/>
          <a:lstStyle/>
          <a:p>
            <a:r>
              <a:rPr lang="en-US" smtClean="0"/>
              <a:t>Using Design Templates</a:t>
            </a:r>
          </a:p>
        </p:txBody>
      </p:sp>
      <p:sp>
        <p:nvSpPr>
          <p:cNvPr id="952323" name="Rectangle 3"/>
          <p:cNvSpPr>
            <a:spLocks noGrp="1" noChangeArrowheads="1"/>
          </p:cNvSpPr>
          <p:nvPr>
            <p:ph idx="1"/>
          </p:nvPr>
        </p:nvSpPr>
        <p:spPr/>
        <p:txBody>
          <a:bodyPr/>
          <a:lstStyle/>
          <a:p>
            <a:r>
              <a:rPr lang="en-US" smtClean="0"/>
              <a:t>The PSP design templates provide one way to represent a design.</a:t>
            </a:r>
          </a:p>
          <a:p>
            <a:pPr lvl="1"/>
            <a:r>
              <a:rPr lang="en-US" smtClean="0"/>
              <a:t>They are precise, unambiguous, non-redundant, and complete.</a:t>
            </a:r>
          </a:p>
          <a:p>
            <a:pPr lvl="1"/>
            <a:r>
              <a:rPr lang="en-US" smtClean="0"/>
              <a:t>Use the PSP design templates in conjunction with your other design methods.</a:t>
            </a:r>
          </a:p>
          <a:p>
            <a:endParaRPr lang="en-US" smtClean="0"/>
          </a:p>
          <a:p>
            <a:r>
              <a:rPr lang="en-US" smtClean="0"/>
              <a:t>Other representations may be substituted if they are equally precise, unambiguous, non-redundant, and complete.</a:t>
            </a:r>
          </a:p>
        </p:txBody>
      </p:sp>
    </p:spTree>
    <p:extLst>
      <p:ext uri="{BB962C8B-B14F-4D97-AF65-F5344CB8AC3E}">
        <p14:creationId xmlns:p14="http://schemas.microsoft.com/office/powerpoint/2010/main" val="210980475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4370" name="Rectangle 2"/>
          <p:cNvSpPr>
            <a:spLocks noGrp="1" noChangeArrowheads="1"/>
          </p:cNvSpPr>
          <p:nvPr>
            <p:ph type="title"/>
          </p:nvPr>
        </p:nvSpPr>
        <p:spPr/>
        <p:txBody>
          <a:bodyPr/>
          <a:lstStyle/>
          <a:p>
            <a:r>
              <a:rPr lang="en-US" smtClean="0"/>
              <a:t>Design Guidelines</a:t>
            </a:r>
          </a:p>
        </p:txBody>
      </p:sp>
      <p:sp>
        <p:nvSpPr>
          <p:cNvPr id="954371" name="Rectangle 3"/>
          <p:cNvSpPr>
            <a:spLocks noGrp="1" noChangeArrowheads="1"/>
          </p:cNvSpPr>
          <p:nvPr>
            <p:ph idx="1"/>
          </p:nvPr>
        </p:nvSpPr>
        <p:spPr/>
        <p:txBody>
          <a:bodyPr/>
          <a:lstStyle/>
          <a:p>
            <a:r>
              <a:rPr lang="en-US" smtClean="0"/>
              <a:t>When designing large programs, use a dynamic design strategy that allows for uncertainty.</a:t>
            </a:r>
          </a:p>
          <a:p>
            <a:endParaRPr lang="en-US" smtClean="0"/>
          </a:p>
          <a:p>
            <a:r>
              <a:rPr lang="en-US" smtClean="0"/>
              <a:t>Some design problems cannot be resolved without first building and testing a potential solution.  For these cases, use prototyping.</a:t>
            </a:r>
          </a:p>
          <a:p>
            <a:endParaRPr lang="en-US" smtClean="0"/>
          </a:p>
          <a:p>
            <a:r>
              <a:rPr lang="en-US" smtClean="0"/>
              <a:t>When modifying or enhancing an existing system without a documented design, use the design templates to record the design as you decipher it.</a:t>
            </a:r>
          </a:p>
        </p:txBody>
      </p:sp>
    </p:spTree>
    <p:extLst>
      <p:ext uri="{BB962C8B-B14F-4D97-AF65-F5344CB8AC3E}">
        <p14:creationId xmlns:p14="http://schemas.microsoft.com/office/powerpoint/2010/main" val="16725846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p:cNvSpPr>
            <a:spLocks noGrp="1" noChangeArrowheads="1"/>
          </p:cNvSpPr>
          <p:nvPr>
            <p:ph type="title"/>
          </p:nvPr>
        </p:nvSpPr>
        <p:spPr/>
        <p:txBody>
          <a:bodyPr/>
          <a:lstStyle/>
          <a:p>
            <a:r>
              <a:rPr lang="en-US" smtClean="0"/>
              <a:t>The Design Hierarchy</a:t>
            </a:r>
          </a:p>
        </p:txBody>
      </p:sp>
      <p:sp>
        <p:nvSpPr>
          <p:cNvPr id="865283" name="Rectangle 3"/>
          <p:cNvSpPr>
            <a:spLocks noGrp="1" noChangeArrowheads="1"/>
          </p:cNvSpPr>
          <p:nvPr>
            <p:ph idx="1"/>
          </p:nvPr>
        </p:nvSpPr>
        <p:spPr/>
        <p:txBody>
          <a:bodyPr/>
          <a:lstStyle/>
          <a:p>
            <a:r>
              <a:rPr lang="en-US" smtClean="0"/>
              <a:t>You can use the design templates to refine the specification and design of large or small software products.</a:t>
            </a:r>
          </a:p>
          <a:p>
            <a:pPr lvl="1"/>
            <a:r>
              <a:rPr lang="en-US" smtClean="0"/>
              <a:t>system</a:t>
            </a:r>
          </a:p>
          <a:p>
            <a:pPr lvl="1"/>
            <a:r>
              <a:rPr lang="en-US" smtClean="0"/>
              <a:t>program</a:t>
            </a:r>
          </a:p>
          <a:p>
            <a:pPr lvl="1"/>
            <a:r>
              <a:rPr lang="en-US" smtClean="0"/>
              <a:t>component</a:t>
            </a:r>
          </a:p>
          <a:p>
            <a:pPr lvl="1"/>
            <a:r>
              <a:rPr lang="en-US" smtClean="0"/>
              <a:t>module</a:t>
            </a:r>
          </a:p>
          <a:p>
            <a:endParaRPr lang="en-US" smtClean="0"/>
          </a:p>
          <a:p>
            <a:r>
              <a:rPr lang="en-US" smtClean="0"/>
              <a:t>Starting with requirements, produce a set of design templates to describe the highest-level product.</a:t>
            </a:r>
          </a:p>
          <a:p>
            <a:endParaRPr lang="en-US" smtClean="0"/>
          </a:p>
          <a:p>
            <a:r>
              <a:rPr lang="en-US" smtClean="0"/>
              <a:t>Use these design templates as the requirements for producing the design templates for the next product level.</a:t>
            </a:r>
          </a:p>
        </p:txBody>
      </p:sp>
    </p:spTree>
    <p:extLst>
      <p:ext uri="{BB962C8B-B14F-4D97-AF65-F5344CB8AC3E}">
        <p14:creationId xmlns:p14="http://schemas.microsoft.com/office/powerpoint/2010/main" val="5631346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p:txBody>
          <a:bodyPr/>
          <a:lstStyle/>
          <a:p>
            <a:r>
              <a:rPr lang="en-US" smtClean="0"/>
              <a:t>Program Design</a:t>
            </a:r>
          </a:p>
        </p:txBody>
      </p:sp>
      <p:pic>
        <p:nvPicPr>
          <p:cNvPr id="88066" name="Picture 16" descr="s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9350" y="1123950"/>
            <a:ext cx="6851650" cy="472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743447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66" name="Rectangle 14"/>
          <p:cNvSpPr>
            <a:spLocks noGrp="1" noChangeArrowheads="1"/>
          </p:cNvSpPr>
          <p:nvPr>
            <p:ph type="title"/>
          </p:nvPr>
        </p:nvSpPr>
        <p:spPr/>
        <p:txBody>
          <a:bodyPr/>
          <a:lstStyle/>
          <a:p>
            <a:r>
              <a:rPr lang="en-US" smtClean="0"/>
              <a:t>Module Design</a:t>
            </a:r>
          </a:p>
        </p:txBody>
      </p:sp>
      <p:pic>
        <p:nvPicPr>
          <p:cNvPr id="90114" name="Picture 16" descr="s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3950" y="1123950"/>
            <a:ext cx="6896100" cy="4727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4299181"/>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394" name="Rectangle 2"/>
          <p:cNvSpPr>
            <a:spLocks noGrp="1" noChangeArrowheads="1"/>
          </p:cNvSpPr>
          <p:nvPr>
            <p:ph type="title"/>
          </p:nvPr>
        </p:nvSpPr>
        <p:spPr/>
        <p:txBody>
          <a:bodyPr/>
          <a:lstStyle/>
          <a:p>
            <a:r>
              <a:rPr lang="en-US" smtClean="0"/>
              <a:t>Messages to Remember</a:t>
            </a:r>
          </a:p>
        </p:txBody>
      </p:sp>
      <p:sp>
        <p:nvSpPr>
          <p:cNvPr id="955395" name="Rectangle 3"/>
          <p:cNvSpPr>
            <a:spLocks noGrp="1" noChangeArrowheads="1"/>
          </p:cNvSpPr>
          <p:nvPr>
            <p:ph idx="1"/>
          </p:nvPr>
        </p:nvSpPr>
        <p:spPr/>
        <p:txBody>
          <a:bodyPr/>
          <a:lstStyle/>
          <a:p>
            <a:r>
              <a:rPr lang="en-US" dirty="0" smtClean="0"/>
              <a:t>While design is a creative process, its routine aspects can </a:t>
            </a:r>
            <a:br>
              <a:rPr lang="en-US" dirty="0" smtClean="0"/>
            </a:br>
            <a:r>
              <a:rPr lang="en-US" dirty="0" smtClean="0"/>
              <a:t>be defined.</a:t>
            </a:r>
          </a:p>
          <a:p>
            <a:endParaRPr lang="en-US" dirty="0" smtClean="0"/>
          </a:p>
          <a:p>
            <a:r>
              <a:rPr lang="en-US" dirty="0" smtClean="0"/>
              <a:t>A good design notation will reduce design defects.</a:t>
            </a:r>
          </a:p>
          <a:p>
            <a:endParaRPr lang="en-US" dirty="0" smtClean="0"/>
          </a:p>
          <a:p>
            <a:r>
              <a:rPr lang="en-US" dirty="0" smtClean="0"/>
              <a:t>Using precise design specifications and formats will improve design quality.</a:t>
            </a:r>
          </a:p>
          <a:p>
            <a:endParaRPr lang="en-US" dirty="0" smtClean="0"/>
          </a:p>
          <a:p>
            <a:r>
              <a:rPr lang="en-US" dirty="0" smtClean="0"/>
              <a:t>Use the PSP design templates in the course exercises, and whenever you can do so in your work.</a:t>
            </a:r>
          </a:p>
          <a:p>
            <a:endParaRPr lang="en-US" dirty="0" smtClean="0"/>
          </a:p>
        </p:txBody>
      </p:sp>
    </p:spTree>
    <p:extLst>
      <p:ext uri="{BB962C8B-B14F-4D97-AF65-F5344CB8AC3E}">
        <p14:creationId xmlns:p14="http://schemas.microsoft.com/office/powerpoint/2010/main" val="158543277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p:txBody>
          <a:bodyPr/>
          <a:lstStyle/>
          <a:p>
            <a:r>
              <a:rPr lang="en-US" smtClean="0"/>
              <a:t>Design is a Learning Process</a:t>
            </a:r>
          </a:p>
        </p:txBody>
      </p:sp>
      <p:sp>
        <p:nvSpPr>
          <p:cNvPr id="793603" name="Rectangle 3"/>
          <p:cNvSpPr>
            <a:spLocks noGrp="1" noChangeArrowheads="1"/>
          </p:cNvSpPr>
          <p:nvPr>
            <p:ph idx="1"/>
          </p:nvPr>
        </p:nvSpPr>
        <p:spPr/>
        <p:txBody>
          <a:bodyPr/>
          <a:lstStyle/>
          <a:p>
            <a:r>
              <a:rPr lang="en-US" smtClean="0"/>
              <a:t>Design involves discovery, invention, and intuitive leaps from one abstraction level to another.</a:t>
            </a:r>
          </a:p>
          <a:p>
            <a:endParaRPr lang="en-US" smtClean="0"/>
          </a:p>
          <a:p>
            <a:r>
              <a:rPr lang="en-US" smtClean="0"/>
              <a:t>While the design must reflect the requirements, requirements usually are not stable until the product has been used, if then.</a:t>
            </a:r>
          </a:p>
          <a:p>
            <a:endParaRPr lang="en-US" smtClean="0"/>
          </a:p>
          <a:p>
            <a:r>
              <a:rPr lang="en-US" smtClean="0"/>
              <a:t>Design work is iterative, and it must be driven by feedback from all involved parties.</a:t>
            </a:r>
          </a:p>
          <a:p>
            <a:endParaRPr lang="en-US" smtClean="0"/>
          </a:p>
          <a:p>
            <a:r>
              <a:rPr lang="en-US" smtClean="0"/>
              <a:t>The critical problem is knowing when to freeze the design to produce the next iteration.</a:t>
            </a:r>
          </a:p>
        </p:txBody>
      </p:sp>
    </p:spTree>
    <p:extLst>
      <p:ext uri="{BB962C8B-B14F-4D97-AF65-F5344CB8AC3E}">
        <p14:creationId xmlns:p14="http://schemas.microsoft.com/office/powerpoint/2010/main" val="23766531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p:txBody>
          <a:bodyPr/>
          <a:lstStyle/>
          <a:p>
            <a:r>
              <a:rPr lang="en-US" smtClean="0"/>
              <a:t>The Design Framework</a:t>
            </a:r>
          </a:p>
        </p:txBody>
      </p:sp>
      <p:pic>
        <p:nvPicPr>
          <p:cNvPr id="10242" name="Picture 26" descr="s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3500" y="1024727"/>
            <a:ext cx="6483350" cy="5037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189426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7701" name="Rectangle 5"/>
          <p:cNvSpPr>
            <a:spLocks noGrp="1" noChangeArrowheads="1"/>
          </p:cNvSpPr>
          <p:nvPr>
            <p:ph type="title"/>
          </p:nvPr>
        </p:nvSpPr>
        <p:spPr/>
        <p:txBody>
          <a:bodyPr/>
          <a:lstStyle/>
          <a:p>
            <a:r>
              <a:rPr lang="en-US" smtClean="0"/>
              <a:t>Development Framework</a:t>
            </a:r>
          </a:p>
        </p:txBody>
      </p:sp>
      <p:pic>
        <p:nvPicPr>
          <p:cNvPr id="12290" name="Picture 42" descr="s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9381" y="1123950"/>
            <a:ext cx="6351588" cy="466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68676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p:txBody>
          <a:bodyPr/>
          <a:lstStyle/>
          <a:p>
            <a:r>
              <a:rPr lang="en-US" smtClean="0"/>
              <a:t>Design Quality</a:t>
            </a:r>
          </a:p>
        </p:txBody>
      </p:sp>
      <p:sp>
        <p:nvSpPr>
          <p:cNvPr id="799747" name="Rectangle 3"/>
          <p:cNvSpPr>
            <a:spLocks noGrp="1" noChangeArrowheads="1"/>
          </p:cNvSpPr>
          <p:nvPr>
            <p:ph idx="1"/>
          </p:nvPr>
        </p:nvSpPr>
        <p:spPr/>
        <p:txBody>
          <a:bodyPr/>
          <a:lstStyle/>
          <a:p>
            <a:r>
              <a:rPr lang="en-US" smtClean="0"/>
              <a:t>Design is a defect prevention activity.</a:t>
            </a:r>
          </a:p>
          <a:p>
            <a:endParaRPr lang="en-US" smtClean="0"/>
          </a:p>
          <a:p>
            <a:r>
              <a:rPr lang="en-US" smtClean="0"/>
              <a:t>Poor quality designs are a major source of rework, maintenance, and user dissatisfaction.</a:t>
            </a:r>
          </a:p>
          <a:p>
            <a:endParaRPr lang="en-US" smtClean="0"/>
          </a:p>
          <a:p>
            <a:r>
              <a:rPr lang="en-US" smtClean="0"/>
              <a:t>A quality design</a:t>
            </a:r>
          </a:p>
          <a:p>
            <a:pPr lvl="1"/>
            <a:r>
              <a:rPr lang="en-US" smtClean="0"/>
              <a:t>is complete and precise</a:t>
            </a:r>
          </a:p>
          <a:p>
            <a:pPr lvl="1"/>
            <a:r>
              <a:rPr lang="en-US" smtClean="0"/>
              <a:t>meets the user</a:t>
            </a:r>
            <a:r>
              <a:rPr lang="ja-JP" altLang="en-US" smtClean="0"/>
              <a:t>’</a:t>
            </a:r>
            <a:r>
              <a:rPr lang="en-US" smtClean="0"/>
              <a:t>s needs</a:t>
            </a:r>
          </a:p>
          <a:p>
            <a:pPr lvl="1"/>
            <a:r>
              <a:rPr lang="en-US" smtClean="0"/>
              <a:t>precisely guides implementation</a:t>
            </a:r>
          </a:p>
        </p:txBody>
      </p:sp>
    </p:spTree>
    <p:extLst>
      <p:ext uri="{BB962C8B-B14F-4D97-AF65-F5344CB8AC3E}">
        <p14:creationId xmlns:p14="http://schemas.microsoft.com/office/powerpoint/2010/main" val="21955969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90" name="Rectangle 2"/>
          <p:cNvSpPr>
            <a:spLocks noGrp="1" noChangeArrowheads="1"/>
          </p:cNvSpPr>
          <p:nvPr>
            <p:ph type="title"/>
          </p:nvPr>
        </p:nvSpPr>
        <p:spPr/>
        <p:txBody>
          <a:bodyPr/>
          <a:lstStyle/>
          <a:p>
            <a:pPr eaLnBrk="1" hangingPunct="1">
              <a:defRPr/>
            </a:pPr>
            <a:r>
              <a:rPr lang="en-US" smtClean="0">
                <a:cs typeface="+mj-cs"/>
              </a:rPr>
              <a:t>Design Levels</a:t>
            </a:r>
          </a:p>
        </p:txBody>
      </p:sp>
      <p:sp>
        <p:nvSpPr>
          <p:cNvPr id="2" name="Content Placeholder 1"/>
          <p:cNvSpPr>
            <a:spLocks noGrp="1"/>
          </p:cNvSpPr>
          <p:nvPr>
            <p:ph sz="half" idx="1"/>
          </p:nvPr>
        </p:nvSpPr>
        <p:spPr/>
        <p:txBody>
          <a:bodyPr>
            <a:normAutofit/>
          </a:bodyPr>
          <a:lstStyle/>
          <a:p>
            <a:pPr>
              <a:defRPr/>
            </a:pPr>
            <a:r>
              <a:rPr lang="en-US" dirty="0"/>
              <a:t>Design work is an inverted pyramid in which each level</a:t>
            </a:r>
          </a:p>
          <a:p>
            <a:pPr lvl="1">
              <a:defRPr/>
            </a:pPr>
            <a:r>
              <a:rPr lang="en-US" dirty="0"/>
              <a:t>provides a foundation for the following levels</a:t>
            </a:r>
          </a:p>
          <a:p>
            <a:pPr lvl="1">
              <a:defRPr/>
            </a:pPr>
            <a:r>
              <a:rPr lang="en-US" dirty="0"/>
              <a:t>debugs the preceding levels</a:t>
            </a:r>
          </a:p>
          <a:p>
            <a:pPr>
              <a:defRPr/>
            </a:pPr>
            <a:endParaRPr lang="en-US" dirty="0"/>
          </a:p>
          <a:p>
            <a:pPr>
              <a:defRPr/>
            </a:pPr>
            <a:r>
              <a:rPr lang="en-US" dirty="0"/>
              <a:t>To save time and prevent defects, document all design decisions at all levels when they are made</a:t>
            </a:r>
            <a:r>
              <a:rPr lang="en-US" dirty="0" smtClean="0"/>
              <a:t>.</a:t>
            </a:r>
            <a:endParaRPr lang="en-US" dirty="0"/>
          </a:p>
        </p:txBody>
      </p:sp>
      <p:pic>
        <p:nvPicPr>
          <p:cNvPr id="15363" name="Picture 11" descr="s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123950"/>
            <a:ext cx="4106862" cy="20568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140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114</TotalTime>
  <Words>1901</Words>
  <Application>Microsoft Office PowerPoint</Application>
  <PresentationFormat>On-screen Show (4:3)</PresentationFormat>
  <Paragraphs>354</Paragraphs>
  <Slides>49</Slides>
  <Notes>41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7" baseType="lpstr">
      <vt:lpstr>MS PGothic</vt:lpstr>
      <vt:lpstr>Arial</vt:lpstr>
      <vt:lpstr>Calibri</vt:lpstr>
      <vt:lpstr>Courier New</vt:lpstr>
      <vt:lpstr>Symbol</vt:lpstr>
      <vt:lpstr>Times New Roman</vt:lpstr>
      <vt:lpstr>SEI_Template</vt:lpstr>
      <vt:lpstr>Document</vt:lpstr>
      <vt:lpstr>Software Design I</vt:lpstr>
      <vt:lpstr>PowerPoint Presentation</vt:lpstr>
      <vt:lpstr>PowerPoint Presentation</vt:lpstr>
      <vt:lpstr>Lecture Topics</vt:lpstr>
      <vt:lpstr>Design is a Learning Process</vt:lpstr>
      <vt:lpstr>The Design Framework</vt:lpstr>
      <vt:lpstr>Development Framework</vt:lpstr>
      <vt:lpstr>Design Quality</vt:lpstr>
      <vt:lpstr>Design Levels</vt:lpstr>
      <vt:lpstr>Structuring the Design Process</vt:lpstr>
      <vt:lpstr>The Design Hierarchy</vt:lpstr>
      <vt:lpstr>The PSP Design Process </vt:lpstr>
      <vt:lpstr>Design Completeness</vt:lpstr>
      <vt:lpstr>Design Representation</vt:lpstr>
      <vt:lpstr>Design Methods and Notations</vt:lpstr>
      <vt:lpstr>Poor Design Notations Cause Defects</vt:lpstr>
      <vt:lpstr>Design Notation Requirements </vt:lpstr>
      <vt:lpstr>Using Formal Notation </vt:lpstr>
      <vt:lpstr>Mathematical Notation</vt:lpstr>
      <vt:lpstr>Program Functional Statements</vt:lpstr>
      <vt:lpstr>Notation Examples -1</vt:lpstr>
      <vt:lpstr>Notation Examples -2</vt:lpstr>
      <vt:lpstr>Users of Design Information</vt:lpstr>
      <vt:lpstr>Essential Design Information</vt:lpstr>
      <vt:lpstr>Design Views</vt:lpstr>
      <vt:lpstr>Design Templates</vt:lpstr>
      <vt:lpstr>Mapping Templates to Views</vt:lpstr>
      <vt:lpstr>Operational Template</vt:lpstr>
      <vt:lpstr>Example Operational Template</vt:lpstr>
      <vt:lpstr>Operational Template Class Exercise -1</vt:lpstr>
      <vt:lpstr>Functional Template </vt:lpstr>
      <vt:lpstr>Example Functional Template</vt:lpstr>
      <vt:lpstr>Producing the Functional Template</vt:lpstr>
      <vt:lpstr>Functional Template Class Exercise -1 </vt:lpstr>
      <vt:lpstr>Functional Template Class Exercise -2 </vt:lpstr>
      <vt:lpstr>State Specification Template -1</vt:lpstr>
      <vt:lpstr>State Specification Template -2</vt:lpstr>
      <vt:lpstr>Example State Template </vt:lpstr>
      <vt:lpstr>Logic Specification Template -1</vt:lpstr>
      <vt:lpstr>Logic Specification Template -2</vt:lpstr>
      <vt:lpstr>Example Logic Template </vt:lpstr>
      <vt:lpstr>Using Pseudocode</vt:lpstr>
      <vt:lpstr>Logic Template Class Exercise -1 </vt:lpstr>
      <vt:lpstr>Using Design Templates</vt:lpstr>
      <vt:lpstr>Design Guidelines</vt:lpstr>
      <vt:lpstr>The Design Hierarchy</vt:lpstr>
      <vt:lpstr>Program Design</vt:lpstr>
      <vt:lpstr>Module Design</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24</cp:revision>
  <cp:lastPrinted>2015-11-05T19:18:24Z</cp:lastPrinted>
  <dcterms:created xsi:type="dcterms:W3CDTF">2016-03-14T18:33:10Z</dcterms:created>
  <dcterms:modified xsi:type="dcterms:W3CDTF">2018-09-06T00:13:26Z</dcterms:modified>
</cp:coreProperties>
</file>